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40" autoAdjust="0"/>
    <p:restoredTop sz="86451" autoAdjust="0"/>
  </p:normalViewPr>
  <p:slideViewPr>
    <p:cSldViewPr snapToGrid="0">
      <p:cViewPr varScale="1">
        <p:scale>
          <a:sx n="111" d="100"/>
          <a:sy n="111" d="100"/>
        </p:scale>
        <p:origin x="786" y="102"/>
      </p:cViewPr>
      <p:guideLst>
        <p:guide orient="horz" pos="2160"/>
        <p:guide pos="3840"/>
      </p:guideLst>
    </p:cSldViewPr>
  </p:slideViewPr>
  <p:outlineViewPr>
    <p:cViewPr>
      <p:scale>
        <a:sx n="33" d="100"/>
        <a:sy n="33" d="100"/>
      </p:scale>
      <p:origin x="0" y="-18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1/4/2018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492" y="1408175"/>
            <a:ext cx="8001000" cy="2971801"/>
          </a:xfrm>
        </p:spPr>
        <p:txBody>
          <a:bodyPr>
            <a:normAutofit/>
          </a:bodyPr>
          <a:lstStyle/>
          <a:p>
            <a:pPr algn="l" rtl="0"/>
            <a:r>
              <a:rPr lang="fr-CA" sz="8000" b="0" i="0" u="none" baseline="0" dirty="0">
                <a:latin typeface="Calibri" panose="020F0502020204030204" pitchFamily="34" charset="0"/>
              </a:rPr>
              <a:t>Renforçateur ou récompense?</a:t>
            </a:r>
            <a:endParaRPr lang="fr-CA" sz="8000" dirty="0">
              <a:latin typeface="Calibri" panose="020F0502020204030204" pitchFamily="34" charset="0"/>
            </a:endParaRPr>
          </a:p>
        </p:txBody>
      </p:sp>
    </p:spTree>
    <p:extLst>
      <p:ext uri="{BB962C8B-B14F-4D97-AF65-F5344CB8AC3E}">
        <p14:creationId xmlns:p14="http://schemas.microsoft.com/office/powerpoint/2010/main" val="198637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484" y="384048"/>
            <a:ext cx="8534400" cy="1507067"/>
          </a:xfrm>
        </p:spPr>
        <p:txBody>
          <a:bodyPr>
            <a:normAutofit/>
          </a:bodyPr>
          <a:lstStyle/>
          <a:p>
            <a:pPr algn="l" rtl="0"/>
            <a:r>
              <a:rPr lang="fr-CA" sz="5400" b="0" i="0" u="none" baseline="0" dirty="0">
                <a:latin typeface="Calibri" panose="020F0502020204030204" pitchFamily="34" charset="0"/>
              </a:rPr>
              <a:t>Scénario 5 </a:t>
            </a:r>
            <a:endParaRPr lang="fr-CA" sz="5400" dirty="0">
              <a:latin typeface="Calibri" panose="020F0502020204030204" pitchFamily="34" charset="0"/>
            </a:endParaRPr>
          </a:p>
        </p:txBody>
      </p:sp>
      <p:sp>
        <p:nvSpPr>
          <p:cNvPr id="5" name="Content Placeholder 4"/>
          <p:cNvSpPr>
            <a:spLocks noGrp="1"/>
          </p:cNvSpPr>
          <p:nvPr>
            <p:ph idx="1"/>
          </p:nvPr>
        </p:nvSpPr>
        <p:spPr>
          <a:xfrm>
            <a:off x="574484" y="2130552"/>
            <a:ext cx="9822244" cy="4182195"/>
          </a:xfrm>
        </p:spPr>
        <p:txBody>
          <a:bodyPr>
            <a:normAutofit lnSpcReduction="10000"/>
          </a:bodyPr>
          <a:lstStyle/>
          <a:p>
            <a:pPr marL="0" indent="0" algn="l" rtl="0">
              <a:buNone/>
            </a:pPr>
            <a:r>
              <a:rPr lang="fr-CA" sz="2800" b="0" i="0" u="none" baseline="0" dirty="0">
                <a:solidFill>
                  <a:schemeClr val="bg1"/>
                </a:solidFill>
                <a:latin typeface="Calibri" panose="020F0502020204030204" pitchFamily="34" charset="0"/>
              </a:rPr>
              <a:t>La grand-mère d’Ava trouve </a:t>
            </a:r>
            <a:r>
              <a:rPr lang="fr-CA" sz="2800" b="0" i="0" u="none" baseline="0" dirty="0" smtClean="0">
                <a:solidFill>
                  <a:schemeClr val="bg1"/>
                </a:solidFill>
                <a:latin typeface="Calibri" panose="020F0502020204030204" pitchFamily="34" charset="0"/>
              </a:rPr>
              <a:t>qu’il </a:t>
            </a:r>
            <a:r>
              <a:rPr lang="fr-CA" sz="2800" b="0" i="0" u="none" baseline="0" dirty="0">
                <a:solidFill>
                  <a:schemeClr val="bg1"/>
                </a:solidFill>
                <a:latin typeface="Calibri" panose="020F0502020204030204" pitchFamily="34" charset="0"/>
              </a:rPr>
              <a:t>est difficile de la tirer du lit pour qu’elle se prépare pour l’école le matin.  Parfois, il faut compter une demi-heure, voire plus, pour la tirer du lit et, parfois, elle manque l’autobus scolaire.  La grand-mère décide de préparer le déjeuner préféré d’Ava tous les matins si l’écolière se lève 10 minutes avant son réveille-matin.  Ava refuse quand même de se lever à l’heure la plupart du temps.</a:t>
            </a:r>
          </a:p>
          <a:p>
            <a:pPr marL="0" indent="0" algn="l" rtl="0">
              <a:buNone/>
            </a:pPr>
            <a:endParaRPr lang="fr-CA" sz="1100" dirty="0">
              <a:solidFill>
                <a:schemeClr val="bg1"/>
              </a:solidFill>
              <a:latin typeface="Calibri" panose="020F0502020204030204" pitchFamily="34" charset="0"/>
            </a:endParaRPr>
          </a:p>
          <a:p>
            <a:pPr marL="0" indent="0" algn="l" rtl="0">
              <a:buNone/>
            </a:pPr>
            <a:r>
              <a:rPr lang="fr-CA" sz="2800" b="0" i="0" u="none" baseline="0" dirty="0">
                <a:solidFill>
                  <a:schemeClr val="bg1"/>
                </a:solidFill>
                <a:latin typeface="Calibri" panose="020F0502020204030204" pitchFamily="34" charset="0"/>
              </a:rPr>
              <a:t>Dans ce scénario, le déjeuner préféré d’Ava est-il </a:t>
            </a:r>
            <a:r>
              <a:rPr lang="fr-CA" sz="2800" b="1" i="0" u="none" baseline="0" dirty="0">
                <a:solidFill>
                  <a:schemeClr val="bg1"/>
                </a:solidFill>
                <a:latin typeface="Calibri" panose="020F0502020204030204" pitchFamily="34" charset="0"/>
              </a:rPr>
              <a:t>un renforçateur ou une récompense?</a:t>
            </a:r>
          </a:p>
          <a:p>
            <a:pPr marL="0" indent="0" algn="l" rtl="0">
              <a:buNone/>
            </a:pPr>
            <a:endParaRPr lang="fr-CA"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635003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195" y="1490472"/>
            <a:ext cx="8534401" cy="1188384"/>
          </a:xfrm>
        </p:spPr>
        <p:txBody>
          <a:bodyPr>
            <a:normAutofit/>
          </a:bodyPr>
          <a:lstStyle/>
          <a:p>
            <a:pPr algn="l" rtl="0"/>
            <a:r>
              <a:rPr lang="fr-CA" sz="6000" b="0" i="0" u="none" baseline="0" dirty="0">
                <a:latin typeface="Calibri" panose="020F0502020204030204" pitchFamily="34" charset="0"/>
              </a:rPr>
              <a:t>RÉCOMPENSE</a:t>
            </a:r>
            <a:endParaRPr lang="fr-CA" sz="6000" dirty="0">
              <a:latin typeface="Calibri" panose="020F0502020204030204" pitchFamily="34" charset="0"/>
            </a:endParaRPr>
          </a:p>
        </p:txBody>
      </p:sp>
      <p:sp>
        <p:nvSpPr>
          <p:cNvPr id="3" name="Text Placeholder 2"/>
          <p:cNvSpPr>
            <a:spLocks noGrp="1"/>
          </p:cNvSpPr>
          <p:nvPr>
            <p:ph type="body" idx="1"/>
          </p:nvPr>
        </p:nvSpPr>
        <p:spPr>
          <a:xfrm>
            <a:off x="684213" y="3328416"/>
            <a:ext cx="8534400" cy="2665984"/>
          </a:xfrm>
        </p:spPr>
        <p:txBody>
          <a:bodyPr>
            <a:normAutofit/>
          </a:bodyPr>
          <a:lstStyle/>
          <a:p>
            <a:pPr algn="l" rtl="0"/>
            <a:r>
              <a:rPr lang="fr-CA" sz="2800" b="0" i="0" u="none" baseline="0" dirty="0">
                <a:solidFill>
                  <a:schemeClr val="bg1"/>
                </a:solidFill>
                <a:latin typeface="Calibri" panose="020F0502020204030204" pitchFamily="34" charset="0"/>
              </a:rPr>
              <a:t>Même si Ava aime bien le déjeuner de sa grand-mère, rien ne montre que cela l’a incitée à se lever du lit plus rapidement le matin.</a:t>
            </a:r>
            <a:endParaRPr lang="fr-CA"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51214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484" y="384048"/>
            <a:ext cx="8534400" cy="1507067"/>
          </a:xfrm>
        </p:spPr>
        <p:txBody>
          <a:bodyPr>
            <a:normAutofit/>
          </a:bodyPr>
          <a:lstStyle/>
          <a:p>
            <a:pPr algn="l" rtl="0"/>
            <a:r>
              <a:rPr lang="fr-CA" sz="5400" b="0" i="0" u="none" baseline="0" dirty="0">
                <a:latin typeface="Calibri" panose="020F0502020204030204" pitchFamily="34" charset="0"/>
              </a:rPr>
              <a:t>Scénario 6 </a:t>
            </a:r>
            <a:endParaRPr lang="fr-CA" sz="5400" dirty="0">
              <a:latin typeface="Calibri" panose="020F0502020204030204" pitchFamily="34" charset="0"/>
            </a:endParaRPr>
          </a:p>
        </p:txBody>
      </p:sp>
      <p:sp>
        <p:nvSpPr>
          <p:cNvPr id="5" name="Content Placeholder 4"/>
          <p:cNvSpPr>
            <a:spLocks noGrp="1"/>
          </p:cNvSpPr>
          <p:nvPr>
            <p:ph idx="1"/>
          </p:nvPr>
        </p:nvSpPr>
        <p:spPr>
          <a:xfrm>
            <a:off x="574484" y="2130552"/>
            <a:ext cx="9529636" cy="4182195"/>
          </a:xfrm>
        </p:spPr>
        <p:txBody>
          <a:bodyPr>
            <a:normAutofit/>
          </a:bodyPr>
          <a:lstStyle/>
          <a:p>
            <a:pPr marL="0" indent="0" algn="l" rtl="0">
              <a:buNone/>
            </a:pPr>
            <a:r>
              <a:rPr lang="fr-CA" sz="2800" b="0" i="0" u="none" baseline="0" dirty="0">
                <a:solidFill>
                  <a:schemeClr val="bg1"/>
                </a:solidFill>
                <a:latin typeface="Calibri" panose="020F0502020204030204" pitchFamily="34" charset="0"/>
              </a:rPr>
              <a:t>L’enseignante a remarqué que le comportement </a:t>
            </a:r>
            <a:r>
              <a:rPr lang="fr-CA" sz="2800" b="0" i="0" u="none" baseline="0" dirty="0" smtClean="0">
                <a:solidFill>
                  <a:schemeClr val="bg1"/>
                </a:solidFill>
                <a:latin typeface="Calibri" panose="020F0502020204030204" pitchFamily="34" charset="0"/>
              </a:rPr>
              <a:t>d’Olivier </a:t>
            </a:r>
            <a:r>
              <a:rPr lang="fr-CA" sz="2800" b="0" i="0" u="none" baseline="0" dirty="0">
                <a:solidFill>
                  <a:schemeClr val="bg1"/>
                </a:solidFill>
                <a:latin typeface="Calibri" panose="020F0502020204030204" pitchFamily="34" charset="0"/>
              </a:rPr>
              <a:t>était de plus en plus perturbateur </a:t>
            </a:r>
            <a:r>
              <a:rPr lang="fr-CA" sz="2800" b="0" i="0" u="none" baseline="0" dirty="0" smtClean="0">
                <a:solidFill>
                  <a:schemeClr val="bg1"/>
                </a:solidFill>
                <a:latin typeface="Calibri" panose="020F0502020204030204" pitchFamily="34" charset="0"/>
              </a:rPr>
              <a:t>pendant les </a:t>
            </a:r>
            <a:r>
              <a:rPr lang="fr-CA" sz="2800" b="0" i="0" u="none" baseline="0" dirty="0">
                <a:solidFill>
                  <a:schemeClr val="bg1"/>
                </a:solidFill>
                <a:latin typeface="Calibri" panose="020F0502020204030204" pitchFamily="34" charset="0"/>
              </a:rPr>
              <a:t>cours.  </a:t>
            </a:r>
            <a:r>
              <a:rPr lang="fr-CA" sz="2800" b="0" i="0" u="none" baseline="0" dirty="0" smtClean="0">
                <a:solidFill>
                  <a:schemeClr val="bg1"/>
                </a:solidFill>
                <a:latin typeface="Calibri" panose="020F0502020204030204" pitchFamily="34" charset="0"/>
              </a:rPr>
              <a:t>Olivier </a:t>
            </a:r>
            <a:r>
              <a:rPr lang="fr-CA" sz="2800" b="0" i="0" u="none" baseline="0" dirty="0">
                <a:solidFill>
                  <a:schemeClr val="bg1"/>
                </a:solidFill>
                <a:latin typeface="Calibri" panose="020F0502020204030204" pitchFamily="34" charset="0"/>
              </a:rPr>
              <a:t>parle fort, fait des plaisanteries et distrait ses camarades.  Chaque fois </a:t>
            </a:r>
            <a:r>
              <a:rPr lang="fr-CA" sz="2800" b="0" i="0" u="none" baseline="0" dirty="0" smtClean="0">
                <a:solidFill>
                  <a:schemeClr val="bg1"/>
                </a:solidFill>
                <a:latin typeface="Calibri" panose="020F0502020204030204" pitchFamily="34" charset="0"/>
              </a:rPr>
              <a:t>qu’Olivier adopte un </a:t>
            </a:r>
            <a:r>
              <a:rPr lang="fr-CA" sz="2800" b="0" i="0" u="none" baseline="0" dirty="0">
                <a:solidFill>
                  <a:schemeClr val="bg1"/>
                </a:solidFill>
                <a:latin typeface="Calibri" panose="020F0502020204030204" pitchFamily="34" charset="0"/>
              </a:rPr>
              <a:t>comportement perturbateur, l’enseignante lui fait des réprimandes.  Toutefois, le comportement </a:t>
            </a:r>
            <a:r>
              <a:rPr lang="fr-CA" sz="2800" b="0" i="0" u="none" baseline="0" dirty="0" smtClean="0">
                <a:solidFill>
                  <a:schemeClr val="bg1"/>
                </a:solidFill>
                <a:latin typeface="Calibri" panose="020F0502020204030204" pitchFamily="34" charset="0"/>
              </a:rPr>
              <a:t>d’Olivier </a:t>
            </a:r>
            <a:r>
              <a:rPr lang="fr-CA" sz="2800" b="0" i="0" u="none" baseline="0" dirty="0">
                <a:solidFill>
                  <a:schemeClr val="bg1"/>
                </a:solidFill>
                <a:latin typeface="Calibri" panose="020F0502020204030204" pitchFamily="34" charset="0"/>
              </a:rPr>
              <a:t>semble encore plus perturbateur qu’avant.</a:t>
            </a:r>
          </a:p>
          <a:p>
            <a:pPr marL="0" indent="0" algn="l" rtl="0">
              <a:buNone/>
            </a:pPr>
            <a:endParaRPr lang="fr-CA" sz="1000" dirty="0">
              <a:solidFill>
                <a:schemeClr val="bg1"/>
              </a:solidFill>
              <a:latin typeface="Calibri" panose="020F0502020204030204" pitchFamily="34" charset="0"/>
            </a:endParaRPr>
          </a:p>
          <a:p>
            <a:pPr marL="0" indent="0" algn="l" rtl="0">
              <a:buNone/>
            </a:pPr>
            <a:r>
              <a:rPr lang="fr-CA" sz="2800" b="0" i="0" u="none" baseline="0" dirty="0">
                <a:solidFill>
                  <a:schemeClr val="bg1"/>
                </a:solidFill>
                <a:latin typeface="Calibri" panose="020F0502020204030204" pitchFamily="34" charset="0"/>
              </a:rPr>
              <a:t>Dans ce scénario, la réprimande de l’enseignante est-elle </a:t>
            </a:r>
            <a:r>
              <a:rPr lang="fr-CA" sz="2800" b="1" i="0" u="none" baseline="0" dirty="0">
                <a:solidFill>
                  <a:schemeClr val="bg1"/>
                </a:solidFill>
                <a:latin typeface="Calibri" panose="020F0502020204030204" pitchFamily="34" charset="0"/>
              </a:rPr>
              <a:t>un renforçateur ou une récompense?</a:t>
            </a:r>
          </a:p>
          <a:p>
            <a:pPr marL="0" indent="0" algn="l" rtl="0">
              <a:buNone/>
            </a:pPr>
            <a:endParaRPr lang="fr-CA"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1759671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195" y="1490472"/>
            <a:ext cx="8534401" cy="1188384"/>
          </a:xfrm>
        </p:spPr>
        <p:txBody>
          <a:bodyPr>
            <a:normAutofit/>
          </a:bodyPr>
          <a:lstStyle/>
          <a:p>
            <a:pPr algn="l" rtl="0"/>
            <a:r>
              <a:rPr lang="fr-CA" sz="6000" b="0" i="0" u="none" baseline="0" dirty="0">
                <a:latin typeface="Calibri" panose="020F0502020204030204" pitchFamily="34" charset="0"/>
              </a:rPr>
              <a:t>RENFORÇATEUR</a:t>
            </a:r>
            <a:endParaRPr lang="fr-CA" sz="6000" dirty="0">
              <a:latin typeface="Calibri" panose="020F0502020204030204" pitchFamily="34" charset="0"/>
            </a:endParaRPr>
          </a:p>
        </p:txBody>
      </p:sp>
      <p:sp>
        <p:nvSpPr>
          <p:cNvPr id="3" name="Text Placeholder 2"/>
          <p:cNvSpPr>
            <a:spLocks noGrp="1"/>
          </p:cNvSpPr>
          <p:nvPr>
            <p:ph type="body" idx="1"/>
          </p:nvPr>
        </p:nvSpPr>
        <p:spPr>
          <a:xfrm>
            <a:off x="684213" y="3328416"/>
            <a:ext cx="8534400" cy="2665984"/>
          </a:xfrm>
        </p:spPr>
        <p:txBody>
          <a:bodyPr>
            <a:normAutofit/>
          </a:bodyPr>
          <a:lstStyle/>
          <a:p>
            <a:pPr algn="l" rtl="0"/>
            <a:r>
              <a:rPr lang="fr-CA" sz="2800" b="0" i="0" u="none" baseline="0" dirty="0">
                <a:solidFill>
                  <a:schemeClr val="bg1"/>
                </a:solidFill>
                <a:latin typeface="Calibri" panose="020F0502020204030204" pitchFamily="34" charset="0"/>
              </a:rPr>
              <a:t>Par la réprimande, l’enseignante souhaitait diminuer le comportement perturbateur </a:t>
            </a:r>
            <a:r>
              <a:rPr lang="fr-CA" sz="2800" b="0" i="0" u="none" baseline="0" dirty="0" smtClean="0">
                <a:solidFill>
                  <a:schemeClr val="bg1"/>
                </a:solidFill>
                <a:latin typeface="Calibri" panose="020F0502020204030204" pitchFamily="34" charset="0"/>
              </a:rPr>
              <a:t>d’Olivier</a:t>
            </a:r>
            <a:r>
              <a:rPr lang="fr-CA" sz="2800" b="0" i="0" u="none" baseline="0" dirty="0">
                <a:solidFill>
                  <a:schemeClr val="bg1"/>
                </a:solidFill>
                <a:latin typeface="Calibri" panose="020F0502020204030204" pitchFamily="34" charset="0"/>
              </a:rPr>
              <a:t>.  Toutefois, le fait que le comportement </a:t>
            </a:r>
            <a:r>
              <a:rPr lang="fr-CA" sz="2800" b="0" i="0" u="none" baseline="0" dirty="0" smtClean="0">
                <a:solidFill>
                  <a:schemeClr val="bg1"/>
                </a:solidFill>
                <a:latin typeface="Calibri" panose="020F0502020204030204" pitchFamily="34" charset="0"/>
              </a:rPr>
              <a:t>d’Olivier </a:t>
            </a:r>
            <a:r>
              <a:rPr lang="fr-CA" sz="2800" b="0" i="0" u="none" baseline="0" dirty="0">
                <a:solidFill>
                  <a:schemeClr val="bg1"/>
                </a:solidFill>
                <a:latin typeface="Calibri" panose="020F0502020204030204" pitchFamily="34" charset="0"/>
              </a:rPr>
              <a:t>continue d’augmenter suggère que la réprimande peut agir comme un renforçateur pour le comportement perturbateur </a:t>
            </a:r>
            <a:r>
              <a:rPr lang="fr-CA" sz="2800" b="0" i="0" u="none" baseline="0" dirty="0" smtClean="0">
                <a:solidFill>
                  <a:schemeClr val="bg1"/>
                </a:solidFill>
                <a:latin typeface="Calibri" panose="020F0502020204030204" pitchFamily="34" charset="0"/>
              </a:rPr>
              <a:t>d’Olivier</a:t>
            </a:r>
            <a:r>
              <a:rPr lang="fr-CA" sz="2800" b="0" i="0" u="none" baseline="0" dirty="0">
                <a:solidFill>
                  <a:schemeClr val="bg1"/>
                </a:solidFill>
                <a:latin typeface="Calibri" panose="020F0502020204030204" pitchFamily="34" charset="0"/>
              </a:rPr>
              <a:t>.</a:t>
            </a:r>
            <a:endParaRPr lang="fr-CA"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704132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484" y="384048"/>
            <a:ext cx="8534400" cy="1507067"/>
          </a:xfrm>
        </p:spPr>
        <p:txBody>
          <a:bodyPr>
            <a:normAutofit/>
          </a:bodyPr>
          <a:lstStyle/>
          <a:p>
            <a:pPr algn="l" rtl="0"/>
            <a:r>
              <a:rPr lang="fr-CA" sz="5400" b="0" i="0" u="none" baseline="0" dirty="0">
                <a:latin typeface="Calibri" panose="020F0502020204030204" pitchFamily="34" charset="0"/>
              </a:rPr>
              <a:t>Scénario 1 </a:t>
            </a:r>
            <a:endParaRPr lang="fr-CA" sz="5400" dirty="0">
              <a:latin typeface="Calibri" panose="020F0502020204030204" pitchFamily="34" charset="0"/>
            </a:endParaRPr>
          </a:p>
        </p:txBody>
      </p:sp>
      <p:sp>
        <p:nvSpPr>
          <p:cNvPr id="5" name="Content Placeholder 4"/>
          <p:cNvSpPr>
            <a:spLocks noGrp="1"/>
          </p:cNvSpPr>
          <p:nvPr>
            <p:ph idx="1"/>
          </p:nvPr>
        </p:nvSpPr>
        <p:spPr>
          <a:xfrm>
            <a:off x="574484" y="2130552"/>
            <a:ext cx="9465628" cy="4182195"/>
          </a:xfrm>
        </p:spPr>
        <p:txBody>
          <a:bodyPr>
            <a:normAutofit/>
          </a:bodyPr>
          <a:lstStyle/>
          <a:p>
            <a:pPr marL="0" indent="0" algn="l" rtl="0">
              <a:buNone/>
            </a:pPr>
            <a:r>
              <a:rPr lang="fr-CA" sz="2800" b="0" i="0" u="none" baseline="0" dirty="0">
                <a:solidFill>
                  <a:schemeClr val="bg1"/>
                </a:solidFill>
                <a:latin typeface="Calibri" panose="020F0502020204030204" pitchFamily="34" charset="0"/>
              </a:rPr>
              <a:t>Même si Liam trouve que certaines tâches de </a:t>
            </a:r>
            <a:r>
              <a:rPr lang="fr-CA" sz="2800" b="0" i="0" u="none" baseline="0" dirty="0" err="1">
                <a:solidFill>
                  <a:schemeClr val="bg1"/>
                </a:solidFill>
                <a:latin typeface="Calibri" panose="020F0502020204030204" pitchFamily="34" charset="0"/>
              </a:rPr>
              <a:t>littératie</a:t>
            </a:r>
            <a:r>
              <a:rPr lang="fr-CA" sz="2800" b="0" i="0" u="none" baseline="0" dirty="0">
                <a:solidFill>
                  <a:schemeClr val="bg1"/>
                </a:solidFill>
                <a:latin typeface="Calibri" panose="020F0502020204030204" pitchFamily="34" charset="0"/>
              </a:rPr>
              <a:t> sont difficiles, il a travaillé particulièrement fort lundi sur ce type de tâches.  L’enseignante a pris la peine de dire à Liam qu’il a fait un excellent travail et à quel point elle était fière de ce qu’il avait fait.  Toute la semaine, Liam a travaillé plus fort que d’habitude sur ces activités de </a:t>
            </a:r>
            <a:r>
              <a:rPr lang="fr-CA" sz="2800" b="0" i="0" u="none" baseline="0" dirty="0" err="1">
                <a:solidFill>
                  <a:schemeClr val="bg1"/>
                </a:solidFill>
                <a:latin typeface="Calibri" panose="020F0502020204030204" pitchFamily="34" charset="0"/>
              </a:rPr>
              <a:t>littératie</a:t>
            </a:r>
            <a:r>
              <a:rPr lang="fr-CA" sz="2800" b="0" i="0" u="none" baseline="0" dirty="0">
                <a:solidFill>
                  <a:schemeClr val="bg1"/>
                </a:solidFill>
                <a:latin typeface="Calibri" panose="020F0502020204030204" pitchFamily="34" charset="0"/>
              </a:rPr>
              <a:t>.</a:t>
            </a:r>
          </a:p>
          <a:p>
            <a:pPr marL="0" indent="0" algn="l" rtl="0">
              <a:buNone/>
            </a:pPr>
            <a:endParaRPr lang="fr-CA" sz="1000" dirty="0">
              <a:solidFill>
                <a:schemeClr val="bg1"/>
              </a:solidFill>
              <a:latin typeface="Calibri" panose="020F0502020204030204" pitchFamily="34" charset="0"/>
            </a:endParaRPr>
          </a:p>
          <a:p>
            <a:pPr marL="0" indent="0" algn="l" rtl="0">
              <a:buNone/>
            </a:pPr>
            <a:r>
              <a:rPr lang="fr-CA" sz="2800" b="0" i="0" u="none" baseline="0" dirty="0">
                <a:solidFill>
                  <a:schemeClr val="bg1"/>
                </a:solidFill>
                <a:latin typeface="Calibri" panose="020F0502020204030204" pitchFamily="34" charset="0"/>
              </a:rPr>
              <a:t>Dans ce scénario, les félicitations sont-elles </a:t>
            </a:r>
            <a:r>
              <a:rPr lang="fr-CA" sz="2800" b="1" i="0" u="none" baseline="0" dirty="0">
                <a:solidFill>
                  <a:schemeClr val="bg1"/>
                </a:solidFill>
                <a:latin typeface="Calibri" panose="020F0502020204030204" pitchFamily="34" charset="0"/>
              </a:rPr>
              <a:t>un renforçateur ou une récompense?</a:t>
            </a:r>
            <a:endParaRPr lang="fr-CA"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074986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195" y="1490472"/>
            <a:ext cx="8534401" cy="1188384"/>
          </a:xfrm>
        </p:spPr>
        <p:txBody>
          <a:bodyPr>
            <a:normAutofit/>
          </a:bodyPr>
          <a:lstStyle/>
          <a:p>
            <a:pPr algn="l" rtl="0"/>
            <a:r>
              <a:rPr lang="fr-CA" sz="6000" b="0" i="0" u="none" baseline="0" dirty="0">
                <a:latin typeface="Calibri" panose="020F0502020204030204" pitchFamily="34" charset="0"/>
              </a:rPr>
              <a:t>RENFORÇATEUR</a:t>
            </a:r>
            <a:endParaRPr lang="fr-CA" sz="6000" dirty="0">
              <a:latin typeface="Calibri" panose="020F0502020204030204" pitchFamily="34" charset="0"/>
            </a:endParaRPr>
          </a:p>
        </p:txBody>
      </p:sp>
      <p:sp>
        <p:nvSpPr>
          <p:cNvPr id="3" name="Text Placeholder 2"/>
          <p:cNvSpPr>
            <a:spLocks noGrp="1"/>
          </p:cNvSpPr>
          <p:nvPr>
            <p:ph type="body" idx="1"/>
          </p:nvPr>
        </p:nvSpPr>
        <p:spPr>
          <a:xfrm>
            <a:off x="684213" y="3328416"/>
            <a:ext cx="8534400" cy="2665984"/>
          </a:xfrm>
        </p:spPr>
        <p:txBody>
          <a:bodyPr>
            <a:normAutofit/>
          </a:bodyPr>
          <a:lstStyle/>
          <a:p>
            <a:pPr algn="l" rtl="0"/>
            <a:r>
              <a:rPr lang="fr-CA" sz="2800" b="0" i="0" u="none" baseline="0" dirty="0">
                <a:solidFill>
                  <a:schemeClr val="bg1"/>
                </a:solidFill>
                <a:latin typeface="Calibri" panose="020F0502020204030204" pitchFamily="34" charset="0"/>
              </a:rPr>
              <a:t>L’enseignante a formulé des félicitations précises pour tout le travail qu’a fait Liam.  À la suite de ces félicitations, le comportement de travail de Liam pendant les </a:t>
            </a:r>
            <a:r>
              <a:rPr lang="fr-CA" sz="2800" b="0" i="0" u="none" baseline="0" dirty="0" smtClean="0">
                <a:solidFill>
                  <a:schemeClr val="bg1"/>
                </a:solidFill>
                <a:latin typeface="Calibri" panose="020F0502020204030204" pitchFamily="34" charset="0"/>
              </a:rPr>
              <a:t>tâches </a:t>
            </a:r>
            <a:r>
              <a:rPr lang="fr-CA" sz="2800" b="0" i="0" u="none" baseline="0" dirty="0">
                <a:solidFill>
                  <a:schemeClr val="bg1"/>
                </a:solidFill>
                <a:latin typeface="Calibri" panose="020F0502020204030204" pitchFamily="34" charset="0"/>
              </a:rPr>
              <a:t>de </a:t>
            </a:r>
            <a:r>
              <a:rPr lang="fr-CA" sz="2800" b="0" i="0" u="none" baseline="0" dirty="0" err="1">
                <a:solidFill>
                  <a:schemeClr val="bg1"/>
                </a:solidFill>
                <a:latin typeface="Calibri" panose="020F0502020204030204" pitchFamily="34" charset="0"/>
              </a:rPr>
              <a:t>littératie</a:t>
            </a:r>
            <a:r>
              <a:rPr lang="fr-CA" sz="2800" b="0" i="0" u="none" baseline="0" dirty="0">
                <a:solidFill>
                  <a:schemeClr val="bg1"/>
                </a:solidFill>
                <a:latin typeface="Calibri" panose="020F0502020204030204" pitchFamily="34" charset="0"/>
              </a:rPr>
              <a:t> a augmenté.</a:t>
            </a:r>
            <a:endParaRPr lang="fr-CA"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95712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484" y="384048"/>
            <a:ext cx="8534400" cy="1507067"/>
          </a:xfrm>
        </p:spPr>
        <p:txBody>
          <a:bodyPr>
            <a:normAutofit/>
          </a:bodyPr>
          <a:lstStyle/>
          <a:p>
            <a:pPr algn="l" rtl="0"/>
            <a:r>
              <a:rPr lang="fr-CA" sz="5400" b="0" i="0" u="none" baseline="0" dirty="0">
                <a:latin typeface="Calibri" panose="020F0502020204030204" pitchFamily="34" charset="0"/>
              </a:rPr>
              <a:t>Scénario 2 </a:t>
            </a:r>
            <a:endParaRPr lang="fr-CA" sz="5400" dirty="0">
              <a:latin typeface="Calibri" panose="020F0502020204030204" pitchFamily="34" charset="0"/>
            </a:endParaRPr>
          </a:p>
        </p:txBody>
      </p:sp>
      <p:sp>
        <p:nvSpPr>
          <p:cNvPr id="5" name="Content Placeholder 4"/>
          <p:cNvSpPr>
            <a:spLocks noGrp="1"/>
          </p:cNvSpPr>
          <p:nvPr>
            <p:ph idx="1"/>
          </p:nvPr>
        </p:nvSpPr>
        <p:spPr>
          <a:xfrm>
            <a:off x="574484" y="2130552"/>
            <a:ext cx="9465628" cy="4182195"/>
          </a:xfrm>
        </p:spPr>
        <p:txBody>
          <a:bodyPr>
            <a:normAutofit lnSpcReduction="10000"/>
          </a:bodyPr>
          <a:lstStyle/>
          <a:p>
            <a:pPr marL="0" indent="0" algn="l" rtl="0">
              <a:buNone/>
            </a:pPr>
            <a:r>
              <a:rPr lang="fr-CA" sz="2800" b="0" i="0" u="none" baseline="0" dirty="0">
                <a:solidFill>
                  <a:schemeClr val="bg1"/>
                </a:solidFill>
                <a:latin typeface="Calibri" panose="020F0502020204030204" pitchFamily="34" charset="0"/>
              </a:rPr>
              <a:t>Charlotte commence à passer plus de temps à étudier pour ses petits tests de mathématiques.  La semaine dernière, l’enseignante a remis à Charlotte son test avec un gros autocollant bonhomme sourire jaune.  Charlotte a dit à son enseignante à quel point elle aimait son autocollant.  Elle a étudié fort encore cette semaine, et continue de faire des progrès réguliers sur ses tests.</a:t>
            </a:r>
          </a:p>
          <a:p>
            <a:pPr marL="0" indent="0" algn="l" rtl="0">
              <a:buNone/>
            </a:pPr>
            <a:endParaRPr lang="fr-CA" sz="1000" dirty="0">
              <a:solidFill>
                <a:schemeClr val="bg1"/>
              </a:solidFill>
              <a:latin typeface="Calibri" panose="020F0502020204030204" pitchFamily="34" charset="0"/>
            </a:endParaRPr>
          </a:p>
          <a:p>
            <a:pPr marL="0" indent="0" algn="l" rtl="0">
              <a:buNone/>
            </a:pPr>
            <a:r>
              <a:rPr lang="fr-CA" sz="2800" b="0" i="0" u="none" baseline="0" dirty="0">
                <a:solidFill>
                  <a:schemeClr val="bg1"/>
                </a:solidFill>
                <a:latin typeface="Calibri" panose="020F0502020204030204" pitchFamily="34" charset="0"/>
              </a:rPr>
              <a:t>Dans ce scénario, l’autocollant est-il </a:t>
            </a:r>
            <a:r>
              <a:rPr lang="fr-CA" sz="2800" b="1" i="0" u="none" baseline="0" dirty="0">
                <a:solidFill>
                  <a:schemeClr val="bg1"/>
                </a:solidFill>
                <a:latin typeface="Calibri" panose="020F0502020204030204" pitchFamily="34" charset="0"/>
              </a:rPr>
              <a:t>un renforçateur ou une récompense?</a:t>
            </a:r>
          </a:p>
        </p:txBody>
      </p:sp>
    </p:spTree>
    <p:extLst>
      <p:ext uri="{BB962C8B-B14F-4D97-AF65-F5344CB8AC3E}">
        <p14:creationId xmlns:p14="http://schemas.microsoft.com/office/powerpoint/2010/main" val="4277975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195" y="1490472"/>
            <a:ext cx="8534401" cy="1188384"/>
          </a:xfrm>
        </p:spPr>
        <p:txBody>
          <a:bodyPr>
            <a:normAutofit/>
          </a:bodyPr>
          <a:lstStyle/>
          <a:p>
            <a:pPr algn="l" rtl="0"/>
            <a:r>
              <a:rPr lang="fr-CA" sz="6000" b="0" i="0" u="none" baseline="0" dirty="0">
                <a:latin typeface="Calibri" panose="020F0502020204030204" pitchFamily="34" charset="0"/>
              </a:rPr>
              <a:t>RENFORÇATEUR</a:t>
            </a:r>
            <a:endParaRPr lang="fr-CA" sz="6000" dirty="0">
              <a:latin typeface="Calibri" panose="020F0502020204030204" pitchFamily="34" charset="0"/>
            </a:endParaRPr>
          </a:p>
        </p:txBody>
      </p:sp>
      <p:sp>
        <p:nvSpPr>
          <p:cNvPr id="3" name="Text Placeholder 2"/>
          <p:cNvSpPr>
            <a:spLocks noGrp="1"/>
          </p:cNvSpPr>
          <p:nvPr>
            <p:ph type="body" idx="1"/>
          </p:nvPr>
        </p:nvSpPr>
        <p:spPr>
          <a:xfrm>
            <a:off x="684213" y="3328416"/>
            <a:ext cx="8534400" cy="2665984"/>
          </a:xfrm>
        </p:spPr>
        <p:txBody>
          <a:bodyPr>
            <a:normAutofit/>
          </a:bodyPr>
          <a:lstStyle/>
          <a:p>
            <a:pPr algn="l" rtl="0"/>
            <a:r>
              <a:rPr lang="fr-CA" sz="2800" b="0" i="0" u="none" baseline="0" dirty="0">
                <a:solidFill>
                  <a:schemeClr val="bg1"/>
                </a:solidFill>
                <a:latin typeface="Calibri" panose="020F0502020204030204" pitchFamily="34" charset="0"/>
              </a:rPr>
              <a:t>Charlotte a trouvé que l’autocollant </a:t>
            </a:r>
            <a:r>
              <a:rPr lang="fr-CA" sz="2800" b="0" i="0" u="none" baseline="0" dirty="0" smtClean="0">
                <a:solidFill>
                  <a:schemeClr val="bg1"/>
                </a:solidFill>
                <a:latin typeface="Calibri" panose="020F0502020204030204" pitchFamily="34" charset="0"/>
              </a:rPr>
              <a:t>avait de la valeur, </a:t>
            </a:r>
            <a:r>
              <a:rPr lang="fr-CA" sz="2800" b="0" i="0" u="none" baseline="0" dirty="0">
                <a:solidFill>
                  <a:schemeClr val="bg1"/>
                </a:solidFill>
                <a:latin typeface="Calibri" panose="020F0502020204030204" pitchFamily="34" charset="0"/>
              </a:rPr>
              <a:t>notamment lorsqu’elle a dit à son enseignante à quel point elle aimait le bonhomme sourire.  Comme elle maintient un comportement appliqué à l’étude des tests de mathématiques, cela laisse à penser que l’autocollant s’est avéré un renforçateur efficace. </a:t>
            </a:r>
            <a:endParaRPr lang="fr-CA"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354142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484" y="384048"/>
            <a:ext cx="8534400" cy="1507067"/>
          </a:xfrm>
        </p:spPr>
        <p:txBody>
          <a:bodyPr>
            <a:normAutofit/>
          </a:bodyPr>
          <a:lstStyle/>
          <a:p>
            <a:pPr algn="l" rtl="0"/>
            <a:r>
              <a:rPr lang="fr-CA" sz="5400" b="0" i="0" u="none" baseline="0" dirty="0">
                <a:latin typeface="Calibri" panose="020F0502020204030204" pitchFamily="34" charset="0"/>
              </a:rPr>
              <a:t>Scénario 3 </a:t>
            </a:r>
            <a:endParaRPr lang="fr-CA" sz="5400" dirty="0">
              <a:latin typeface="Calibri" panose="020F0502020204030204" pitchFamily="34" charset="0"/>
            </a:endParaRPr>
          </a:p>
        </p:txBody>
      </p:sp>
      <p:sp>
        <p:nvSpPr>
          <p:cNvPr id="5" name="Content Placeholder 4"/>
          <p:cNvSpPr>
            <a:spLocks noGrp="1"/>
          </p:cNvSpPr>
          <p:nvPr>
            <p:ph idx="1"/>
          </p:nvPr>
        </p:nvSpPr>
        <p:spPr>
          <a:xfrm>
            <a:off x="574484" y="2130552"/>
            <a:ext cx="9483916" cy="4182195"/>
          </a:xfrm>
        </p:spPr>
        <p:txBody>
          <a:bodyPr>
            <a:normAutofit/>
          </a:bodyPr>
          <a:lstStyle/>
          <a:p>
            <a:pPr marL="0" indent="0" algn="l" rtl="0">
              <a:buNone/>
            </a:pPr>
            <a:r>
              <a:rPr lang="fr-CA" sz="2800" b="0" i="0" u="none" baseline="0" dirty="0">
                <a:solidFill>
                  <a:schemeClr val="bg1"/>
                </a:solidFill>
                <a:latin typeface="Calibri" panose="020F0502020204030204" pitchFamily="34" charset="0"/>
              </a:rPr>
              <a:t>Le père de Noah lui demande depuis un moment de ranger sa chambre.   Une fois la chambre rangée, son père accorde à Noah trente minutes supplémentaires le soir pour passer du temps devant l’ordinateur.  La fois suivante, lorsque le père de Noah lui demande de ranger sa chambre, Noah met autant de temps à se décider à le faire que la fois précédente.</a:t>
            </a:r>
          </a:p>
          <a:p>
            <a:pPr marL="0" indent="0" algn="l" rtl="0">
              <a:buNone/>
            </a:pPr>
            <a:endParaRPr lang="fr-CA" sz="1000" dirty="0">
              <a:solidFill>
                <a:schemeClr val="bg1"/>
              </a:solidFill>
              <a:latin typeface="Calibri" panose="020F0502020204030204" pitchFamily="34" charset="0"/>
            </a:endParaRPr>
          </a:p>
          <a:p>
            <a:pPr marL="0" indent="0" algn="l" rtl="0">
              <a:buNone/>
            </a:pPr>
            <a:r>
              <a:rPr lang="fr-CA" sz="2800" b="0" i="0" u="none" baseline="0" dirty="0">
                <a:solidFill>
                  <a:schemeClr val="bg1"/>
                </a:solidFill>
                <a:latin typeface="Calibri" panose="020F0502020204030204" pitchFamily="34" charset="0"/>
              </a:rPr>
              <a:t>Dans ce scénario, le temps passé devant l’ordinateur est-il </a:t>
            </a:r>
            <a:r>
              <a:rPr lang="fr-CA" sz="2800" b="1" i="0" u="none" baseline="0" dirty="0">
                <a:solidFill>
                  <a:schemeClr val="bg1"/>
                </a:solidFill>
                <a:latin typeface="Calibri" panose="020F0502020204030204" pitchFamily="34" charset="0"/>
              </a:rPr>
              <a:t>un renforçateur ou une récompense?</a:t>
            </a:r>
          </a:p>
        </p:txBody>
      </p:sp>
    </p:spTree>
    <p:extLst>
      <p:ext uri="{BB962C8B-B14F-4D97-AF65-F5344CB8AC3E}">
        <p14:creationId xmlns:p14="http://schemas.microsoft.com/office/powerpoint/2010/main" val="60570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195" y="1490472"/>
            <a:ext cx="8534401" cy="1188384"/>
          </a:xfrm>
        </p:spPr>
        <p:txBody>
          <a:bodyPr>
            <a:normAutofit/>
          </a:bodyPr>
          <a:lstStyle/>
          <a:p>
            <a:pPr algn="l" rtl="0"/>
            <a:r>
              <a:rPr lang="fr-CA" sz="6000" b="0" i="0" u="none" baseline="0" dirty="0">
                <a:latin typeface="Calibri" panose="020F0502020204030204" pitchFamily="34" charset="0"/>
              </a:rPr>
              <a:t>RÉCOMPENSE</a:t>
            </a:r>
            <a:endParaRPr lang="fr-CA" sz="6000" dirty="0">
              <a:latin typeface="Calibri" panose="020F0502020204030204" pitchFamily="34" charset="0"/>
            </a:endParaRPr>
          </a:p>
        </p:txBody>
      </p:sp>
      <p:sp>
        <p:nvSpPr>
          <p:cNvPr id="3" name="Text Placeholder 2"/>
          <p:cNvSpPr>
            <a:spLocks noGrp="1"/>
          </p:cNvSpPr>
          <p:nvPr>
            <p:ph type="body" idx="1"/>
          </p:nvPr>
        </p:nvSpPr>
        <p:spPr>
          <a:xfrm>
            <a:off x="684213" y="3328416"/>
            <a:ext cx="8534400" cy="2665984"/>
          </a:xfrm>
        </p:spPr>
        <p:txBody>
          <a:bodyPr>
            <a:normAutofit/>
          </a:bodyPr>
          <a:lstStyle/>
          <a:p>
            <a:pPr algn="l" rtl="0"/>
            <a:r>
              <a:rPr lang="fr-CA" sz="2800" b="0" i="0" u="none" baseline="0" dirty="0">
                <a:solidFill>
                  <a:schemeClr val="bg1"/>
                </a:solidFill>
                <a:latin typeface="Calibri" panose="020F0502020204030204" pitchFamily="34" charset="0"/>
              </a:rPr>
              <a:t>Même si Noah a peut-être aimé passer </a:t>
            </a:r>
            <a:r>
              <a:rPr lang="fr-CA" sz="2800" b="0" i="0" u="none" baseline="0" dirty="0" smtClean="0">
                <a:solidFill>
                  <a:schemeClr val="bg1"/>
                </a:solidFill>
                <a:latin typeface="Calibri" panose="020F0502020204030204" pitchFamily="34" charset="0"/>
              </a:rPr>
              <a:t>plus de temps devant </a:t>
            </a:r>
            <a:r>
              <a:rPr lang="fr-CA" sz="2800" b="0" i="0" u="none" baseline="0" dirty="0">
                <a:solidFill>
                  <a:schemeClr val="bg1"/>
                </a:solidFill>
                <a:latin typeface="Calibri" panose="020F0502020204030204" pitchFamily="34" charset="0"/>
              </a:rPr>
              <a:t>l’ordinateur, rien ne montre que cela a eu des effets sur son comportement pour ranger sa chambre.</a:t>
            </a:r>
            <a:endParaRPr lang="fr-CA"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674854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4484" y="384048"/>
            <a:ext cx="8534400" cy="1507067"/>
          </a:xfrm>
        </p:spPr>
        <p:txBody>
          <a:bodyPr>
            <a:normAutofit/>
          </a:bodyPr>
          <a:lstStyle/>
          <a:p>
            <a:pPr algn="l" rtl="0"/>
            <a:r>
              <a:rPr lang="fr-CA" sz="5400" b="0" i="0" u="none" baseline="0" dirty="0">
                <a:latin typeface="Calibri" panose="020F0502020204030204" pitchFamily="34" charset="0"/>
              </a:rPr>
              <a:t>Scénario 4 </a:t>
            </a:r>
            <a:endParaRPr lang="fr-CA" sz="5400" dirty="0">
              <a:latin typeface="Calibri" panose="020F0502020204030204" pitchFamily="34" charset="0"/>
            </a:endParaRPr>
          </a:p>
        </p:txBody>
      </p:sp>
      <p:sp>
        <p:nvSpPr>
          <p:cNvPr id="5" name="Content Placeholder 4"/>
          <p:cNvSpPr>
            <a:spLocks noGrp="1"/>
          </p:cNvSpPr>
          <p:nvPr>
            <p:ph idx="1"/>
          </p:nvPr>
        </p:nvSpPr>
        <p:spPr>
          <a:xfrm>
            <a:off x="574484" y="2130552"/>
            <a:ext cx="9456484" cy="4182195"/>
          </a:xfrm>
        </p:spPr>
        <p:txBody>
          <a:bodyPr>
            <a:normAutofit lnSpcReduction="10000"/>
          </a:bodyPr>
          <a:lstStyle/>
          <a:p>
            <a:pPr marL="0" indent="0" algn="l" rtl="0">
              <a:buNone/>
            </a:pPr>
            <a:r>
              <a:rPr lang="fr-CA" sz="2800" b="0" i="0" u="none" baseline="0" dirty="0">
                <a:solidFill>
                  <a:schemeClr val="bg1"/>
                </a:solidFill>
                <a:latin typeface="Calibri" panose="020F0502020204030204" pitchFamily="34" charset="0"/>
              </a:rPr>
              <a:t>La mère souhaite que ses adolescentes participent davantage aux tâches de la maison.  Elle met en place un système de points pour chaque tâche réalisée et, à la fin du mois, les filles peuvent échanger leurs points contre des minutes pour conduire la voiture le mois suivant.  Depuis que la mère a créé ce système, les filles font toutes leurs tâches sans qu’on le leur demande.</a:t>
            </a:r>
          </a:p>
          <a:p>
            <a:pPr marL="0" indent="0" algn="l" rtl="0">
              <a:buNone/>
            </a:pPr>
            <a:endParaRPr lang="fr-CA" sz="1000" dirty="0">
              <a:solidFill>
                <a:schemeClr val="bg1"/>
              </a:solidFill>
              <a:latin typeface="Calibri" panose="020F0502020204030204" pitchFamily="34" charset="0"/>
            </a:endParaRPr>
          </a:p>
          <a:p>
            <a:pPr marL="0" indent="0" algn="l" rtl="0">
              <a:buNone/>
            </a:pPr>
            <a:r>
              <a:rPr lang="fr-CA" sz="2800" b="0" i="0" u="none" baseline="0" dirty="0">
                <a:solidFill>
                  <a:schemeClr val="bg1"/>
                </a:solidFill>
                <a:latin typeface="Calibri" panose="020F0502020204030204" pitchFamily="34" charset="0"/>
              </a:rPr>
              <a:t>Dans ce scénario, le système de points est-il </a:t>
            </a:r>
            <a:r>
              <a:rPr lang="fr-CA" sz="2800" b="1" i="0" u="none" baseline="0" dirty="0">
                <a:solidFill>
                  <a:schemeClr val="bg1"/>
                </a:solidFill>
                <a:latin typeface="Calibri" panose="020F0502020204030204" pitchFamily="34" charset="0"/>
              </a:rPr>
              <a:t>un renforçateur ou une récompense?</a:t>
            </a:r>
          </a:p>
        </p:txBody>
      </p:sp>
    </p:spTree>
    <p:extLst>
      <p:ext uri="{BB962C8B-B14F-4D97-AF65-F5344CB8AC3E}">
        <p14:creationId xmlns:p14="http://schemas.microsoft.com/office/powerpoint/2010/main" val="2587395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195" y="1490472"/>
            <a:ext cx="8534401" cy="1188384"/>
          </a:xfrm>
        </p:spPr>
        <p:txBody>
          <a:bodyPr>
            <a:normAutofit/>
          </a:bodyPr>
          <a:lstStyle/>
          <a:p>
            <a:pPr algn="l" rtl="0"/>
            <a:r>
              <a:rPr lang="fr-CA" sz="6000" b="0" i="0" u="none" baseline="0" dirty="0">
                <a:latin typeface="Calibri" panose="020F0502020204030204" pitchFamily="34" charset="0"/>
              </a:rPr>
              <a:t>RENFORÇATEUR</a:t>
            </a:r>
            <a:endParaRPr lang="fr-CA" sz="6000" dirty="0">
              <a:latin typeface="Calibri" panose="020F0502020204030204" pitchFamily="34" charset="0"/>
            </a:endParaRPr>
          </a:p>
        </p:txBody>
      </p:sp>
      <p:sp>
        <p:nvSpPr>
          <p:cNvPr id="3" name="Text Placeholder 2"/>
          <p:cNvSpPr>
            <a:spLocks noGrp="1"/>
          </p:cNvSpPr>
          <p:nvPr>
            <p:ph type="body" idx="1"/>
          </p:nvPr>
        </p:nvSpPr>
        <p:spPr>
          <a:xfrm>
            <a:off x="684213" y="3328416"/>
            <a:ext cx="8534400" cy="2665984"/>
          </a:xfrm>
        </p:spPr>
        <p:txBody>
          <a:bodyPr>
            <a:normAutofit/>
          </a:bodyPr>
          <a:lstStyle/>
          <a:p>
            <a:pPr algn="l" rtl="0"/>
            <a:r>
              <a:rPr lang="fr-CA" sz="2800" b="0" i="0" u="none" baseline="0" dirty="0">
                <a:solidFill>
                  <a:schemeClr val="bg1"/>
                </a:solidFill>
                <a:latin typeface="Calibri" panose="020F0502020204030204" pitchFamily="34" charset="0"/>
              </a:rPr>
              <a:t>Depuis que la mère a instauré le système de points, le comportement des adolescentes à l’égard des tâches ménagères s’est amélioré.</a:t>
            </a:r>
            <a:endParaRPr lang="fr-CA"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9360466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299</TotalTime>
  <Words>627</Words>
  <Application>Microsoft Office PowerPoint</Application>
  <PresentationFormat>Grand écran</PresentationFormat>
  <Paragraphs>37</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Calibri</vt:lpstr>
      <vt:lpstr>Century Gothic</vt:lpstr>
      <vt:lpstr>Wingdings 3</vt:lpstr>
      <vt:lpstr>Slice</vt:lpstr>
      <vt:lpstr>Renforçateur ou récompense?</vt:lpstr>
      <vt:lpstr>Scénario 1 </vt:lpstr>
      <vt:lpstr>RENFORÇATEUR</vt:lpstr>
      <vt:lpstr>Scénario 2 </vt:lpstr>
      <vt:lpstr>RENFORÇATEUR</vt:lpstr>
      <vt:lpstr>Scénario 3 </vt:lpstr>
      <vt:lpstr>RÉCOMPENSE</vt:lpstr>
      <vt:lpstr>Scénario 4 </vt:lpstr>
      <vt:lpstr>RENFORÇATEUR</vt:lpstr>
      <vt:lpstr>Scénario 5 </vt:lpstr>
      <vt:lpstr>RÉCOMPENSE</vt:lpstr>
      <vt:lpstr>Scénario 6 </vt:lpstr>
      <vt:lpstr>RENFORÇATEUR</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Reinforcer or Reward?</dc:title>
  <dc:creator>SM</dc:creator>
  <cp:lastModifiedBy>Michaud, Julie (EECD/EDPE)</cp:lastModifiedBy>
  <cp:revision>16</cp:revision>
  <dcterms:created xsi:type="dcterms:W3CDTF">2017-06-12T15:33:59Z</dcterms:created>
  <dcterms:modified xsi:type="dcterms:W3CDTF">2018-01-04T13:43:43Z</dcterms:modified>
</cp:coreProperties>
</file>