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38"/>
  </p:notesMasterIdLst>
  <p:handoutMasterIdLst>
    <p:handoutMasterId r:id="rId39"/>
  </p:handoutMasterIdLst>
  <p:sldIdLst>
    <p:sldId id="256" r:id="rId2"/>
    <p:sldId id="316" r:id="rId3"/>
    <p:sldId id="299" r:id="rId4"/>
    <p:sldId id="300" r:id="rId5"/>
    <p:sldId id="259" r:id="rId6"/>
    <p:sldId id="326" r:id="rId7"/>
    <p:sldId id="260" r:id="rId8"/>
    <p:sldId id="318" r:id="rId9"/>
    <p:sldId id="319" r:id="rId10"/>
    <p:sldId id="320" r:id="rId11"/>
    <p:sldId id="321" r:id="rId12"/>
    <p:sldId id="322" r:id="rId13"/>
    <p:sldId id="323" r:id="rId14"/>
    <p:sldId id="324" r:id="rId15"/>
    <p:sldId id="325" r:id="rId16"/>
    <p:sldId id="298" r:id="rId17"/>
    <p:sldId id="292" r:id="rId18"/>
    <p:sldId id="261" r:id="rId19"/>
    <p:sldId id="301" r:id="rId20"/>
    <p:sldId id="302" r:id="rId21"/>
    <p:sldId id="283" r:id="rId22"/>
    <p:sldId id="293" r:id="rId23"/>
    <p:sldId id="331" r:id="rId24"/>
    <p:sldId id="262" r:id="rId25"/>
    <p:sldId id="328" r:id="rId26"/>
    <p:sldId id="282" r:id="rId27"/>
    <p:sldId id="303" r:id="rId28"/>
    <p:sldId id="291" r:id="rId29"/>
    <p:sldId id="265" r:id="rId30"/>
    <p:sldId id="266" r:id="rId31"/>
    <p:sldId id="267" r:id="rId32"/>
    <p:sldId id="268" r:id="rId33"/>
    <p:sldId id="330" r:id="rId34"/>
    <p:sldId id="280" r:id="rId35"/>
    <p:sldId id="329" r:id="rId36"/>
    <p:sldId id="281" r:id="rId3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27" autoAdjust="0"/>
  </p:normalViewPr>
  <p:slideViewPr>
    <p:cSldViewPr snapToGrid="0">
      <p:cViewPr varScale="1">
        <p:scale>
          <a:sx n="110" d="100"/>
          <a:sy n="110" d="100"/>
        </p:scale>
        <p:origin x="552"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578"/>
    </p:cViewPr>
  </p:sorterViewPr>
  <p:notesViewPr>
    <p:cSldViewPr snapToGrid="0">
      <p:cViewPr>
        <p:scale>
          <a:sx n="100" d="100"/>
          <a:sy n="100" d="100"/>
        </p:scale>
        <p:origin x="1824" y="-16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A88439BA-5AF8-43E6-95F9-5D6C82AB850E}" type="datetimeFigureOut">
              <a:rPr lang="en-US" smtClean="0"/>
              <a:t>11/21/2018</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CF6EF95A-3596-4DF5-88FC-A13563F0074D}" type="slidenum">
              <a:rPr lang="en-US" smtClean="0"/>
              <a:t>‹#›</a:t>
            </a:fld>
            <a:endParaRPr lang="en-US"/>
          </a:p>
        </p:txBody>
      </p:sp>
    </p:spTree>
    <p:extLst>
      <p:ext uri="{BB962C8B-B14F-4D97-AF65-F5344CB8AC3E}">
        <p14:creationId xmlns:p14="http://schemas.microsoft.com/office/powerpoint/2010/main" val="3809569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C9ED5339-BC42-4E3D-8A9B-4C4F593BBE29}" type="datetimeFigureOut">
              <a:rPr lang="en-US" smtClean="0"/>
              <a:t>11/21/2018</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A7A6E83-CDDB-4D9C-B989-FF33B9BCCDD3}" type="slidenum">
              <a:rPr lang="en-US" smtClean="0"/>
              <a:t>‹#›</a:t>
            </a:fld>
            <a:endParaRPr lang="en-US" dirty="0"/>
          </a:p>
        </p:txBody>
      </p:sp>
    </p:spTree>
    <p:extLst>
      <p:ext uri="{BB962C8B-B14F-4D97-AF65-F5344CB8AC3E}">
        <p14:creationId xmlns:p14="http://schemas.microsoft.com/office/powerpoint/2010/main" val="3337902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1</a:t>
            </a:fld>
            <a:endParaRPr lang="en-US" dirty="0"/>
          </a:p>
        </p:txBody>
      </p:sp>
    </p:spTree>
    <p:extLst>
      <p:ext uri="{BB962C8B-B14F-4D97-AF65-F5344CB8AC3E}">
        <p14:creationId xmlns:p14="http://schemas.microsoft.com/office/powerpoint/2010/main" val="4203421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individuals exhibit sexual behaviors that seem like “too much” , it</a:t>
            </a:r>
            <a:r>
              <a:rPr lang="en-US" baseline="0" dirty="0" smtClean="0"/>
              <a:t> is likely that they actually do not know enough, or that their knowledge may be surface level. Primarily, they do not know the appropriate and legal skills that are essential in healthy sexuality,</a:t>
            </a:r>
            <a:r>
              <a:rPr lang="en-US" dirty="0" smtClean="0"/>
              <a:t> or they may not have those rights respected (an example would be privacy-some of our students are not afforded the luxury of being private, they always have an adult with them).</a:t>
            </a:r>
          </a:p>
          <a:p>
            <a:r>
              <a:rPr lang="en-US" dirty="0" smtClean="0"/>
              <a:t>Additionally, because society is nervous, uncomfortable, and/or unfamiliar with sexuality of </a:t>
            </a:r>
            <a:r>
              <a:rPr lang="en-US" dirty="0" err="1" smtClean="0"/>
              <a:t>of</a:t>
            </a:r>
            <a:r>
              <a:rPr lang="en-US" dirty="0" smtClean="0"/>
              <a:t> personals with disabilities, when sexualized behaviors are observed they are perceived as “too Much”.</a:t>
            </a:r>
          </a:p>
          <a:p>
            <a:endParaRPr lang="en-US" dirty="0"/>
          </a:p>
          <a:p>
            <a:r>
              <a:rPr lang="en-US" dirty="0" smtClean="0"/>
              <a:t>People with ID’s are caught more often than their </a:t>
            </a:r>
            <a:r>
              <a:rPr lang="en-US" dirty="0" err="1" smtClean="0"/>
              <a:t>neurotypical</a:t>
            </a:r>
            <a:r>
              <a:rPr lang="en-US" dirty="0" smtClean="0"/>
              <a:t> peers.</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10</a:t>
            </a:fld>
            <a:endParaRPr lang="en-US" dirty="0"/>
          </a:p>
        </p:txBody>
      </p:sp>
    </p:spTree>
    <p:extLst>
      <p:ext uri="{BB962C8B-B14F-4D97-AF65-F5344CB8AC3E}">
        <p14:creationId xmlns:p14="http://schemas.microsoft.com/office/powerpoint/2010/main" val="2194082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Myth: It is likely that the person is not hypersexual, but rather that they have not learned appropriate expressions of sexuality. </a:t>
            </a:r>
          </a:p>
          <a:p>
            <a:r>
              <a:rPr lang="en-US" dirty="0" smtClean="0"/>
              <a:t>Moreover, they may have never been given the opportunity to practice the skills they have learned.</a:t>
            </a:r>
          </a:p>
          <a:p>
            <a:r>
              <a:rPr lang="en-US" dirty="0" smtClean="0"/>
              <a:t>For example, how can they practice sexualized behaviors in private if they are never afforded privacy?</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11</a:t>
            </a:fld>
            <a:endParaRPr lang="en-US" dirty="0"/>
          </a:p>
        </p:txBody>
      </p:sp>
    </p:spTree>
    <p:extLst>
      <p:ext uri="{BB962C8B-B14F-4D97-AF65-F5344CB8AC3E}">
        <p14:creationId xmlns:p14="http://schemas.microsoft.com/office/powerpoint/2010/main" val="2930785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Myth:</a:t>
            </a:r>
          </a:p>
          <a:p>
            <a:r>
              <a:rPr lang="en-US" dirty="0" smtClean="0"/>
              <a:t>People with ID’s already have ideas-they have seen relationships in movies/TV, in public or in their own home (their parents and siblings), or at school and work.</a:t>
            </a:r>
          </a:p>
          <a:p>
            <a:r>
              <a:rPr lang="en-US" dirty="0" smtClean="0"/>
              <a:t>Relationships are everywhere: the skills about how to navigate a healthy relationship are not. Those are learned skills and therefore must be taught.</a:t>
            </a:r>
          </a:p>
          <a:p>
            <a:r>
              <a:rPr lang="en-US" dirty="0" smtClean="0"/>
              <a:t>Think about the first time you heard about sex? How did you react? Were you grossed out and thought I am never going to do that! This did not give people positive ideas.</a:t>
            </a:r>
          </a:p>
          <a:p>
            <a:r>
              <a:rPr lang="en-US" dirty="0" smtClean="0"/>
              <a:t>We do not give our students their sexuality. It belongs to them. Our role is to educate and support them in exploring healthy sexuality.</a:t>
            </a:r>
          </a:p>
          <a:p>
            <a:endParaRPr lang="en-US" dirty="0"/>
          </a:p>
          <a:p>
            <a:r>
              <a:rPr lang="en-US" dirty="0" smtClean="0"/>
              <a:t>In terms of relationships for students, the PEERS( The Program for the Education and Enrichment of Relational Skills)  Program, by Elizabeth </a:t>
            </a:r>
            <a:r>
              <a:rPr lang="en-US" dirty="0" err="1" smtClean="0"/>
              <a:t>Laugeson</a:t>
            </a:r>
            <a:r>
              <a:rPr lang="en-US" dirty="0" smtClean="0"/>
              <a:t>, is a place to start. This has been a priority across the province of Nova Scotia. PEERS is a manualized, social skills training intervention for youth with social challenges. This evidenced based program has certainly made a difference with many of my students in supporting with making and keeping friends. Having friendships would be the precursor for a romantic relationship.</a:t>
            </a:r>
          </a:p>
          <a:p>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12</a:t>
            </a:fld>
            <a:endParaRPr lang="en-US" dirty="0"/>
          </a:p>
        </p:txBody>
      </p:sp>
    </p:spTree>
    <p:extLst>
      <p:ext uri="{BB962C8B-B14F-4D97-AF65-F5344CB8AC3E}">
        <p14:creationId xmlns:p14="http://schemas.microsoft.com/office/powerpoint/2010/main" val="3998929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most people, most of the time, sex is not about “making babies”. Just think about all of the</a:t>
            </a:r>
            <a:r>
              <a:rPr lang="en-US" baseline="0" dirty="0" smtClean="0"/>
              <a:t> reasons that people have sex. Anyone can be a good parents, just as anyone can be a bad parent. </a:t>
            </a:r>
          </a:p>
          <a:p>
            <a:r>
              <a:rPr lang="en-US" baseline="0" dirty="0" smtClean="0"/>
              <a:t>All parents are challenged by their parenting role and some might need extra support.</a:t>
            </a:r>
          </a:p>
          <a:p>
            <a:endParaRPr lang="en-US" baseline="0" dirty="0" smtClean="0"/>
          </a:p>
          <a:p>
            <a:r>
              <a:rPr lang="en-US" baseline="0" dirty="0" smtClean="0"/>
              <a:t>With stigma and without supports, it could be more challenging to be a parent with an ID.</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13</a:t>
            </a:fld>
            <a:endParaRPr lang="en-US" dirty="0"/>
          </a:p>
        </p:txBody>
      </p:sp>
    </p:spTree>
    <p:extLst>
      <p:ext uri="{BB962C8B-B14F-4D97-AF65-F5344CB8AC3E}">
        <p14:creationId xmlns:p14="http://schemas.microsoft.com/office/powerpoint/2010/main" val="1382394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Myth: It is the responsibility of families to teach their own values. If you are not a family member, your job</a:t>
            </a:r>
            <a:r>
              <a:rPr lang="en-US" baseline="0" dirty="0" smtClean="0"/>
              <a:t> is to be an educator, not a moral compass. It is well documented that lack of sexuality education or “abstinence only” education dos not demonstrate long-term positive impacts on a person's sexual health and ell being.</a:t>
            </a:r>
          </a:p>
          <a:p>
            <a:endParaRPr lang="en-US" baseline="0" dirty="0" smtClean="0"/>
          </a:p>
          <a:p>
            <a:r>
              <a:rPr lang="en-US" baseline="0" dirty="0" smtClean="0"/>
              <a:t>Comprehensive sexuality education instead offers a sex-positive, diverse and inclusive model with far-reaching benefits, including safer sex practices. </a:t>
            </a:r>
          </a:p>
          <a:p>
            <a:endParaRPr lang="en-US" baseline="0" dirty="0" smtClean="0"/>
          </a:p>
          <a:p>
            <a:r>
              <a:rPr lang="en-US" baseline="0" dirty="0" smtClean="0"/>
              <a:t>Children who participate in comprehensive sexuality education and do experience sexual assault are less likely to feel shame or assign self-blame.</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14</a:t>
            </a:fld>
            <a:endParaRPr lang="en-US" dirty="0"/>
          </a:p>
        </p:txBody>
      </p:sp>
    </p:spTree>
    <p:extLst>
      <p:ext uri="{BB962C8B-B14F-4D97-AF65-F5344CB8AC3E}">
        <p14:creationId xmlns:p14="http://schemas.microsoft.com/office/powerpoint/2010/main" val="923597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untrue!!!</a:t>
            </a:r>
          </a:p>
          <a:p>
            <a:r>
              <a:rPr lang="en-US" dirty="0" smtClean="0"/>
              <a:t>Disabled people can be sexually desirable,</a:t>
            </a:r>
            <a:r>
              <a:rPr lang="en-US" baseline="0" dirty="0" smtClean="0"/>
              <a:t> just like everyone else. They can do form sexual and romantic relationships. While the hope is that these relationships are mutual and consensual, beware letting this myth prevent you from recognizing that disabled people can be objects of unwanted or non-consensual sexual desire and activity.</a:t>
            </a:r>
          </a:p>
          <a:p>
            <a:endParaRPr lang="en-US" baseline="0" dirty="0" smtClean="0"/>
          </a:p>
          <a:p>
            <a:r>
              <a:rPr lang="en-US" baseline="0" dirty="0" smtClean="0"/>
              <a:t>Underlying truth:</a:t>
            </a:r>
          </a:p>
          <a:p>
            <a:r>
              <a:rPr lang="en-US" baseline="0" dirty="0" err="1" smtClean="0"/>
              <a:t>Ablesit</a:t>
            </a:r>
            <a:r>
              <a:rPr lang="en-US" baseline="0" dirty="0" smtClean="0"/>
              <a:t> beliefs reinforce this belief, as persons with disabilities are not shown in popular culture as sexual beings.</a:t>
            </a:r>
          </a:p>
          <a:p>
            <a:r>
              <a:rPr lang="en-US" baseline="0" dirty="0" smtClean="0"/>
              <a:t>Disabled persons also may be fetishized in sexually explicit material, or sought out as sexual partners because of their disability.</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15</a:t>
            </a:fld>
            <a:endParaRPr lang="en-US" dirty="0"/>
          </a:p>
        </p:txBody>
      </p:sp>
    </p:spTree>
    <p:extLst>
      <p:ext uri="{BB962C8B-B14F-4D97-AF65-F5344CB8AC3E}">
        <p14:creationId xmlns:p14="http://schemas.microsoft.com/office/powerpoint/2010/main" val="20697228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should we teach an individual about their body?</a:t>
            </a:r>
          </a:p>
          <a:p>
            <a:r>
              <a:rPr lang="en-US" dirty="0" smtClean="0"/>
              <a:t>Students with ID’s need</a:t>
            </a:r>
            <a:r>
              <a:rPr lang="en-US" baseline="0" dirty="0" smtClean="0"/>
              <a:t> the accurate terminology so they will understand if they have been abused. So that the person will have the skills to report their experience and be believed and understood. If they use an inaccurate term, it could lead to a misunderstanding. </a:t>
            </a:r>
          </a:p>
          <a:p>
            <a:r>
              <a:rPr lang="en-US" b="1" u="sng" baseline="0" dirty="0" smtClean="0"/>
              <a:t>Share story about “my flower”.  </a:t>
            </a:r>
            <a:r>
              <a:rPr lang="en-US" baseline="0" dirty="0" smtClean="0"/>
              <a:t>Adult with intellectual</a:t>
            </a:r>
            <a:r>
              <a:rPr lang="en-US" dirty="0" smtClean="0"/>
              <a:t> disability goes to the doctor because she has an itchy flower. When in the doctor’s office, she tells him that her flower is itchy. He does examine her and solves the issue but it takes a long time. She did not present well and if she was reporting a sexual assault she would not have had the words to explain that someone had put a penis into her vagina. </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16</a:t>
            </a:fld>
            <a:endParaRPr lang="en-US" dirty="0"/>
          </a:p>
        </p:txBody>
      </p:sp>
    </p:spTree>
    <p:extLst>
      <p:ext uri="{BB962C8B-B14F-4D97-AF65-F5344CB8AC3E}">
        <p14:creationId xmlns:p14="http://schemas.microsoft.com/office/powerpoint/2010/main" val="3685327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has found that children who know the correct terms for body parts are more likely to report sexual abuse. Moreover, court testimony from child victims who use correct terms is more likely to be believed.</a:t>
            </a:r>
          </a:p>
          <a:p>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17</a:t>
            </a:fld>
            <a:endParaRPr lang="en-US" dirty="0"/>
          </a:p>
        </p:txBody>
      </p:sp>
    </p:spTree>
    <p:extLst>
      <p:ext uri="{BB962C8B-B14F-4D97-AF65-F5344CB8AC3E}">
        <p14:creationId xmlns:p14="http://schemas.microsoft.com/office/powerpoint/2010/main" val="200053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concept</a:t>
            </a:r>
            <a:r>
              <a:rPr lang="en-US" baseline="0" dirty="0" smtClean="0"/>
              <a:t> of the body being private and some parts being special, comes directly from the “Doing it Better” Training I attended with Emily Martinello. I truly believe that this is an excellent way to describe it to our students with intellectual disabilities. </a:t>
            </a:r>
          </a:p>
          <a:p>
            <a:r>
              <a:rPr lang="en-US" dirty="0" smtClean="0"/>
              <a:t>Teaching about sexuality and anatomy gives the opportunity for a person to understand if their boundaries have been breached.</a:t>
            </a:r>
          </a:p>
          <a:p>
            <a:r>
              <a:rPr lang="en-US" baseline="0" dirty="0" smtClean="0"/>
              <a:t>In thinking about IPP goals, these can be attached to science courses in high school or health in elementary. It could also be attached to life skills goals</a:t>
            </a:r>
            <a:r>
              <a:rPr lang="en-US" dirty="0" smtClean="0"/>
              <a:t> on IPP’s.</a:t>
            </a:r>
          </a:p>
          <a:p>
            <a:r>
              <a:rPr lang="en-US" baseline="0" dirty="0" smtClean="0"/>
              <a:t>For example, Female Student</a:t>
            </a:r>
            <a:r>
              <a:rPr lang="en-US" dirty="0" smtClean="0"/>
              <a:t> will be able to name and understand the functions of her body.</a:t>
            </a:r>
          </a:p>
          <a:p>
            <a:r>
              <a:rPr lang="en-US" baseline="0" dirty="0" smtClean="0"/>
              <a:t>A specific goal:</a:t>
            </a:r>
          </a:p>
          <a:p>
            <a:r>
              <a:rPr lang="en-US" dirty="0" smtClean="0"/>
              <a:t>Student will be able to match the 8 parts of the vulva with their function.</a:t>
            </a:r>
          </a:p>
          <a:p>
            <a:r>
              <a:rPr lang="en-US" baseline="0" dirty="0" smtClean="0"/>
              <a:t>Or</a:t>
            </a:r>
          </a:p>
          <a:p>
            <a:r>
              <a:rPr lang="en-US" dirty="0" smtClean="0"/>
              <a:t>If this is too complex, it could be a simple matching activity to learn the proper terms. </a:t>
            </a:r>
          </a:p>
          <a:p>
            <a:r>
              <a:rPr lang="en-US" baseline="0" dirty="0" smtClean="0"/>
              <a:t>Please reference : teachingsexualhealth.ca</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18</a:t>
            </a:fld>
            <a:endParaRPr lang="en-US" dirty="0"/>
          </a:p>
        </p:txBody>
      </p:sp>
    </p:spTree>
    <p:extLst>
      <p:ext uri="{BB962C8B-B14F-4D97-AF65-F5344CB8AC3E}">
        <p14:creationId xmlns:p14="http://schemas.microsoft.com/office/powerpoint/2010/main" val="178997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checklist gives you a guideline of topics that need to be discussed.</a:t>
            </a:r>
          </a:p>
          <a:p>
            <a:r>
              <a:rPr lang="en-US" dirty="0" smtClean="0"/>
              <a:t>Consent: How do you obtain consent/ Are you legally</a:t>
            </a:r>
            <a:r>
              <a:rPr lang="en-US" baseline="0" dirty="0" smtClean="0"/>
              <a:t> able to consent?/Remember that consent is ongoing and can change at any time</a:t>
            </a:r>
          </a:p>
          <a:p>
            <a:r>
              <a:rPr lang="en-US" baseline="0" dirty="0" smtClean="0"/>
              <a:t>Protection: What is the safest and most comfortable for the person? Do you know how to use a condom? Expiration dates?</a:t>
            </a:r>
          </a:p>
          <a:p>
            <a:r>
              <a:rPr lang="en-US" dirty="0" smtClean="0"/>
              <a:t>Privacy: Is this a private spot where no one can see you?</a:t>
            </a:r>
          </a:p>
          <a:p>
            <a:r>
              <a:rPr lang="en-US" dirty="0" smtClean="0"/>
              <a:t>Safe: Where is a safe place for a date? Does</a:t>
            </a:r>
            <a:r>
              <a:rPr lang="en-US" baseline="0" dirty="0" smtClean="0"/>
              <a:t> someone know where you are? </a:t>
            </a:r>
          </a:p>
          <a:p>
            <a:r>
              <a:rPr lang="en-US" baseline="0" dirty="0" smtClean="0"/>
              <a:t>Communication: What do you want out of a relationship? Can you communicate your wants and desires?</a:t>
            </a:r>
          </a:p>
          <a:p>
            <a:r>
              <a:rPr lang="en-US" baseline="0" dirty="0" smtClean="0"/>
              <a:t>Doctor: Pap tests? Regular exams, breast, gynecological, testicular? STBBI testing, birth control?</a:t>
            </a:r>
          </a:p>
          <a:p>
            <a:r>
              <a:rPr lang="en-US" baseline="0" dirty="0" smtClean="0"/>
              <a:t>Decisions: What do you want in a relationship? Who do you want to have sex with?</a:t>
            </a:r>
          </a:p>
          <a:p>
            <a:r>
              <a:rPr lang="en-US" baseline="0" dirty="0" smtClean="0"/>
              <a:t>Plan: Pregnancy? No private places</a:t>
            </a:r>
            <a:endParaRPr lang="en-US" dirty="0" smtClean="0"/>
          </a:p>
          <a:p>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19</a:t>
            </a:fld>
            <a:endParaRPr lang="en-US" dirty="0"/>
          </a:p>
        </p:txBody>
      </p:sp>
    </p:spTree>
    <p:extLst>
      <p:ext uri="{BB962C8B-B14F-4D97-AF65-F5344CB8AC3E}">
        <p14:creationId xmlns:p14="http://schemas.microsoft.com/office/powerpoint/2010/main" val="219762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7A6E83-CDDB-4D9C-B989-FF33B9BCCDD3}" type="slidenum">
              <a:rPr lang="en-US" smtClean="0"/>
              <a:t>2</a:t>
            </a:fld>
            <a:endParaRPr lang="en-US" dirty="0"/>
          </a:p>
        </p:txBody>
      </p:sp>
    </p:spTree>
    <p:extLst>
      <p:ext uri="{BB962C8B-B14F-4D97-AF65-F5344CB8AC3E}">
        <p14:creationId xmlns:p14="http://schemas.microsoft.com/office/powerpoint/2010/main" val="1812364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on the previous slide, these are the areas that need specific teaching. We cannot teach all of these topics at once.</a:t>
            </a:r>
          </a:p>
          <a:p>
            <a:r>
              <a:rPr lang="en-US" dirty="0" smtClean="0"/>
              <a:t>In my experience, consent is a very difficult concept to teach to our students with intellectual disabilities. </a:t>
            </a:r>
          </a:p>
          <a:p>
            <a:r>
              <a:rPr lang="en-US" dirty="0" smtClean="0"/>
              <a:t>Last spring, I was working with a family getting connected to the adult side of Department of Community Services. My student had to give his father consent to speak and work on his behalf. The Care Coordinator had done the initial meeting and felt the student could advocate for himself. It was not until we started working on the concept of teaching consent did we both realize his limitations.</a:t>
            </a:r>
          </a:p>
          <a:p>
            <a:r>
              <a:rPr lang="en-US" dirty="0" smtClean="0"/>
              <a:t>How did we do it? We practiced daily but unfortunately, this explicit daily teaching was not enough. The Care Coordinator just needed to be ale to ask the question and he would answer but he didn’t like speaking to strangers. At the last minute, I offered to host a three way call so I could prompt him from the teaching that had been done. Once the three of us were on the phone, the coordinator asked the question, I explained and prompted. He was able to repeat after me and all was well.</a:t>
            </a:r>
          </a:p>
          <a:p>
            <a:r>
              <a:rPr lang="en-US" dirty="0" smtClean="0"/>
              <a:t>Now, think about giving consent for sexual activity. Do you think our students with intellectual disabilities can do this?</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20</a:t>
            </a:fld>
            <a:endParaRPr lang="en-US" dirty="0"/>
          </a:p>
        </p:txBody>
      </p:sp>
    </p:spTree>
    <p:extLst>
      <p:ext uri="{BB962C8B-B14F-4D97-AF65-F5344CB8AC3E}">
        <p14:creationId xmlns:p14="http://schemas.microsoft.com/office/powerpoint/2010/main" val="4862356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Did anyone answer: They’re really good at putting penises in vaginas?</a:t>
            </a:r>
          </a:p>
          <a:p>
            <a:r>
              <a:rPr lang="en-US" dirty="0" smtClean="0"/>
              <a:t>Answers: How can we teach sex and love?</a:t>
            </a:r>
          </a:p>
          <a:p>
            <a:endParaRPr lang="en-US" dirty="0"/>
          </a:p>
          <a:p>
            <a:r>
              <a:rPr lang="en-US" dirty="0" smtClean="0"/>
              <a:t>Discussion: How can your own values impact how you teach sexuality education? How do your values impact how you view sexuality?</a:t>
            </a:r>
          </a:p>
          <a:p>
            <a:r>
              <a:rPr lang="en-US" dirty="0" smtClean="0"/>
              <a:t>What is sexuality education? What are the goals and intentions?</a:t>
            </a:r>
          </a:p>
          <a:p>
            <a:r>
              <a:rPr lang="en-US" dirty="0" smtClean="0"/>
              <a:t>Unfortunately sex education tends to be fear driven,  and based on the idea that people should wait as long a possible , because sex is very bad. Think about Maslow and where he placed sex on the hierarchy of needs-at the base.</a:t>
            </a:r>
          </a:p>
          <a:p>
            <a:endParaRPr lang="en-US" dirty="0"/>
          </a:p>
          <a:p>
            <a:r>
              <a:rPr lang="en-US" dirty="0" smtClean="0"/>
              <a:t>Keys to success: Always teach “What to do”, never  “What not to do”</a:t>
            </a:r>
          </a:p>
          <a:p>
            <a:r>
              <a:rPr lang="en-US" dirty="0" smtClean="0"/>
              <a:t>Your job is to help other’s identify their values(Not your values) and to live their lives according to their values. We cannot teach with judgement.</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21</a:t>
            </a:fld>
            <a:endParaRPr lang="en-US" dirty="0"/>
          </a:p>
        </p:txBody>
      </p:sp>
    </p:spTree>
    <p:extLst>
      <p:ext uri="{BB962C8B-B14F-4D97-AF65-F5344CB8AC3E}">
        <p14:creationId xmlns:p14="http://schemas.microsoft.com/office/powerpoint/2010/main" val="36554815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22</a:t>
            </a:fld>
            <a:endParaRPr lang="en-US" dirty="0"/>
          </a:p>
        </p:txBody>
      </p:sp>
    </p:spTree>
    <p:extLst>
      <p:ext uri="{BB962C8B-B14F-4D97-AF65-F5344CB8AC3E}">
        <p14:creationId xmlns:p14="http://schemas.microsoft.com/office/powerpoint/2010/main" val="16744023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was working with a student who was transitioning to the Achieve Program at NSCC. We were there having a visit and we both ended up in the bathroom at the same time. She was taking quite a long time so I said I would meet her back in the classroom. She started to cry. I said I would wait and help her. She told me she had used her Power card on how to change her pad but there was no garbage in</a:t>
            </a:r>
            <a:r>
              <a:rPr lang="en-US" baseline="0" dirty="0" smtClean="0"/>
              <a:t> the bathroom to throw out her soiled pad.  I suggested she wrap it up in toilet paper and that she could throw it away in the garbage out in this area. She followed my directions well and we moved on. It made me think. How many other student struggle with small parts of a regular routine when they are in new places? How can we predict that? How can we help them?</a:t>
            </a:r>
          </a:p>
          <a:p>
            <a:r>
              <a:rPr lang="en-US" dirty="0" smtClean="0"/>
              <a:t>The next issue came as I was working on having her use public transportation. Her school bus always had assigned seats but the public bus did not. On one of our practice trips, she got upset as someone was in her seat. I had to create a power card about what to do when you get on the public bus. </a:t>
            </a:r>
          </a:p>
          <a:p>
            <a:r>
              <a:rPr lang="en-US" dirty="0" smtClean="0"/>
              <a:t>These are two examples where there was lots of explicit teaching being done but we can’t predict what they might need. We need to give the ability to ask for help and not be upset.</a:t>
            </a:r>
          </a:p>
          <a:p>
            <a:r>
              <a:rPr lang="en-US" dirty="0" smtClean="0"/>
              <a:t>The same holds true for all of the topics we will teach in the area of sexuality.</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23</a:t>
            </a:fld>
            <a:endParaRPr lang="en-US" dirty="0"/>
          </a:p>
        </p:txBody>
      </p:sp>
    </p:spTree>
    <p:extLst>
      <p:ext uri="{BB962C8B-B14F-4D97-AF65-F5344CB8AC3E}">
        <p14:creationId xmlns:p14="http://schemas.microsoft.com/office/powerpoint/2010/main" val="38174244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Sit</a:t>
            </a:r>
            <a:r>
              <a:rPr lang="en-US" sz="1000" baseline="0" dirty="0" smtClean="0"/>
              <a:t> with your student and show them a picture of an anatomically appropriate body. You can do matching activities at the beginning until they can label them independently. One of the Brigance subtests has them name their body parts, take it a step further.</a:t>
            </a:r>
          </a:p>
          <a:p>
            <a:r>
              <a:rPr lang="en-US" sz="1000" dirty="0"/>
              <a:t>Slang terms:</a:t>
            </a:r>
          </a:p>
          <a:p>
            <a:r>
              <a:rPr lang="en-US" sz="1000" dirty="0"/>
              <a:t>The idea of teaching all the words can be uncomfortable for us. We have no idea what words our students have learned to represent the biological terms. The only way to do this is to find out what they call it.</a:t>
            </a:r>
          </a:p>
          <a:p>
            <a:endParaRPr lang="en-US" sz="1000" dirty="0"/>
          </a:p>
          <a:p>
            <a:r>
              <a:rPr lang="en-US" sz="1000" dirty="0"/>
              <a:t>Many people with ID’s may not have access to their peers to gather these terms so it is also helpful for them to be aware.</a:t>
            </a:r>
          </a:p>
          <a:p>
            <a:endParaRPr lang="en-US" sz="1000" dirty="0"/>
          </a:p>
          <a:p>
            <a:r>
              <a:rPr lang="en-US" sz="1000" dirty="0"/>
              <a:t>Students need a safe environment with an adult they trust to start learning about this vocabulary. </a:t>
            </a:r>
          </a:p>
          <a:p>
            <a:endParaRPr lang="en-US" sz="1000" dirty="0" smtClean="0"/>
          </a:p>
          <a:p>
            <a:r>
              <a:rPr lang="en-US" sz="1000" dirty="0" smtClean="0"/>
              <a:t>When I am working with teachers, we complete an activity that looks at all of the slang terms for penis, vulva, breasts and buttocks. Everyone is always surprised at the new words they learn. Where would our students with ID’s fit into this continuum?</a:t>
            </a:r>
          </a:p>
          <a:p>
            <a:r>
              <a:rPr lang="en-US" sz="1000" dirty="0" smtClean="0"/>
              <a:t>Emily Martinello has been compiling a list since 2013 and  she ahs 445 words for penis, 417 for vulva, 160 for buttocks and 298 for breasts.</a:t>
            </a:r>
          </a:p>
          <a:p>
            <a:r>
              <a:rPr lang="en-US" sz="1000" dirty="0"/>
              <a:t>Keeping a current list helps you navigate conversations that are culturally and age appropriate.</a:t>
            </a:r>
          </a:p>
          <a:p>
            <a:endParaRPr lang="en-US" sz="1000" dirty="0" smtClean="0"/>
          </a:p>
        </p:txBody>
      </p:sp>
      <p:sp>
        <p:nvSpPr>
          <p:cNvPr id="4" name="Slide Number Placeholder 3"/>
          <p:cNvSpPr>
            <a:spLocks noGrp="1"/>
          </p:cNvSpPr>
          <p:nvPr>
            <p:ph type="sldNum" sz="quarter" idx="10"/>
          </p:nvPr>
        </p:nvSpPr>
        <p:spPr/>
        <p:txBody>
          <a:bodyPr/>
          <a:lstStyle/>
          <a:p>
            <a:fld id="{5A7A6E83-CDDB-4D9C-B989-FF33B9BCCDD3}" type="slidenum">
              <a:rPr lang="en-US" smtClean="0"/>
              <a:t>24</a:t>
            </a:fld>
            <a:endParaRPr lang="en-US" dirty="0"/>
          </a:p>
        </p:txBody>
      </p:sp>
    </p:spTree>
    <p:extLst>
      <p:ext uri="{BB962C8B-B14F-4D97-AF65-F5344CB8AC3E}">
        <p14:creationId xmlns:p14="http://schemas.microsoft.com/office/powerpoint/2010/main" val="1586458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7A6E83-CDDB-4D9C-B989-FF33B9BCCDD3}" type="slidenum">
              <a:rPr lang="en-US" smtClean="0"/>
              <a:t>25</a:t>
            </a:fld>
            <a:endParaRPr lang="en-US" dirty="0"/>
          </a:p>
        </p:txBody>
      </p:sp>
    </p:spTree>
    <p:extLst>
      <p:ext uri="{BB962C8B-B14F-4D97-AF65-F5344CB8AC3E}">
        <p14:creationId xmlns:p14="http://schemas.microsoft.com/office/powerpoint/2010/main" val="22556698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7A6E83-CDDB-4D9C-B989-FF33B9BCCDD3}" type="slidenum">
              <a:rPr lang="en-US" smtClean="0"/>
              <a:t>26</a:t>
            </a:fld>
            <a:endParaRPr lang="en-US" dirty="0"/>
          </a:p>
        </p:txBody>
      </p:sp>
    </p:spTree>
    <p:extLst>
      <p:ext uri="{BB962C8B-B14F-4D97-AF65-F5344CB8AC3E}">
        <p14:creationId xmlns:p14="http://schemas.microsoft.com/office/powerpoint/2010/main" val="31021585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Emily Martinello maintains that; “Teaching privacy allows an individual to understand that they have control over their own body and that they have the right to decide where and when they touch others, are touched by others, are naked, or are having conversations about personal matters.” </a:t>
            </a:r>
          </a:p>
          <a:p>
            <a:endParaRPr lang="en-US" dirty="0"/>
          </a:p>
          <a:p>
            <a:r>
              <a:rPr lang="en-US" dirty="0" smtClean="0"/>
              <a:t>If a person with an ID does not know their rights and becomes accustomed to the violation of their boundaries, they may become complacent. This starts in childhood and when they don’t transition to having modesty or being modest about their own bodies, this can cause issues as they age.</a:t>
            </a:r>
          </a:p>
          <a:p>
            <a:endParaRPr lang="en-US" dirty="0"/>
          </a:p>
          <a:p>
            <a:r>
              <a:rPr lang="en-US" dirty="0" smtClean="0"/>
              <a:t>Think about the teacher assistants completing changing routines or bathroom routines with their students. Do we ask questions like: “ May I help take your pants off? May I touch you now to clean your bum?  May I come in? </a:t>
            </a:r>
          </a:p>
          <a:p>
            <a:endParaRPr lang="en-US" dirty="0"/>
          </a:p>
          <a:p>
            <a:r>
              <a:rPr lang="en-US" dirty="0" smtClean="0"/>
              <a:t>A case I had this year was working on trouble shooting where a student was struggling with a showering routine. To maintain modesty, the student and the TA each wore a bathing suit. The TA was able to model, coach and prompt her through the steps. We did transition to a visual schedule but she needed explicit teaching. Many times these steps to independence are not supported in a way that teaches modesty.</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27</a:t>
            </a:fld>
            <a:endParaRPr lang="en-US" dirty="0"/>
          </a:p>
        </p:txBody>
      </p:sp>
    </p:spTree>
    <p:extLst>
      <p:ext uri="{BB962C8B-B14F-4D97-AF65-F5344CB8AC3E}">
        <p14:creationId xmlns:p14="http://schemas.microsoft.com/office/powerpoint/2010/main" val="33998978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Spaces: I can close  door and lock it.; People will know and wait for my answer; I can close curtains or blinds.; I will be alone and No one will see or hear me.</a:t>
            </a:r>
          </a:p>
          <a:p>
            <a:r>
              <a:rPr lang="en-US" dirty="0" smtClean="0"/>
              <a:t>Speaking about locks-do our students know how to lock and unlock something. Is this scary for them? Should we come up with an alternate plan?</a:t>
            </a:r>
          </a:p>
          <a:p>
            <a:endParaRPr lang="en-US" dirty="0"/>
          </a:p>
          <a:p>
            <a:r>
              <a:rPr lang="en-US" dirty="0" smtClean="0"/>
              <a:t>Bodies: No one has the right to touch any part of your body. Too often the bodies of persons with ID’s are mistreated and not valued as private.</a:t>
            </a:r>
          </a:p>
          <a:p>
            <a:endParaRPr lang="en-US" dirty="0"/>
          </a:p>
          <a:p>
            <a:r>
              <a:rPr lang="en-US" dirty="0" smtClean="0"/>
              <a:t>Conversations: Too often the sexuality of our person's with ID’s becomes a topic of discussion with staff.  We must remember their rights to privacy and we if they can be present for solutions, they should be privy to the conversation. </a:t>
            </a:r>
          </a:p>
          <a:p>
            <a:endParaRPr lang="en-US" dirty="0"/>
          </a:p>
          <a:p>
            <a:r>
              <a:rPr lang="en-US" dirty="0" smtClean="0"/>
              <a:t>Activities: Every sexualized activity is private. In order to be safe, legal and respectful, private activities should take place in private locations. We need to teach the difference between safe activities for public and safe activities for private. </a:t>
            </a:r>
          </a:p>
        </p:txBody>
      </p:sp>
      <p:sp>
        <p:nvSpPr>
          <p:cNvPr id="4" name="Slide Number Placeholder 3"/>
          <p:cNvSpPr>
            <a:spLocks noGrp="1"/>
          </p:cNvSpPr>
          <p:nvPr>
            <p:ph type="sldNum" sz="quarter" idx="10"/>
          </p:nvPr>
        </p:nvSpPr>
        <p:spPr/>
        <p:txBody>
          <a:bodyPr/>
          <a:lstStyle/>
          <a:p>
            <a:fld id="{5A7A6E83-CDDB-4D9C-B989-FF33B9BCCDD3}" type="slidenum">
              <a:rPr lang="en-US" smtClean="0"/>
              <a:t>28</a:t>
            </a:fld>
            <a:endParaRPr lang="en-US" dirty="0"/>
          </a:p>
        </p:txBody>
      </p:sp>
    </p:spTree>
    <p:extLst>
      <p:ext uri="{BB962C8B-B14F-4D97-AF65-F5344CB8AC3E}">
        <p14:creationId xmlns:p14="http://schemas.microsoft.com/office/powerpoint/2010/main" val="14882630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Persons with ID’s are more likely to be “caught” engaging in inappropriate behaviors than their non-disabled per, as they may lack privacy and perform sexualized behaviors publicly as a result.</a:t>
            </a:r>
          </a:p>
          <a:p>
            <a:r>
              <a:rPr lang="en-US" dirty="0" smtClean="0"/>
              <a:t>Without access to private spaces and an understanding pf personal boundaries, intellectually disabled persons may invade the privacy of others. The rules about body privacy seems blurry when your own body is never treated that way.</a:t>
            </a:r>
          </a:p>
          <a:p>
            <a:r>
              <a:rPr lang="en-US" dirty="0" smtClean="0"/>
              <a:t>This lack of knowledge and the resulting behavior, explains the over representation of persons with ID’s as perpetrators of sexual assault, and the widely held myth that persons with ID’s are hypersexual. </a:t>
            </a:r>
          </a:p>
          <a:p>
            <a:endParaRPr lang="en-US" dirty="0"/>
          </a:p>
          <a:p>
            <a:r>
              <a:rPr lang="en-US" dirty="0" smtClean="0"/>
              <a:t>Finding private locations is one of the greatest challenges in exploring healthy sexuality for persons with ID’s. We need to teach that a private location is where nobody can see or hear you. Creating privacy becomes challenging ins hared spaces.</a:t>
            </a:r>
          </a:p>
          <a:p>
            <a:endParaRPr lang="en-US" dirty="0"/>
          </a:p>
          <a:p>
            <a:r>
              <a:rPr lang="en-US" dirty="0" smtClean="0"/>
              <a:t>In my experience, I teach the only private place is in their bedroom with the door closed and the expectation that someone needs to knock before entering. Some parents do not like the idea of a closed or a locked door. The bathroom at home if it is not shared can be private as well. I do not allow bathrooms at school as they are public places. I feel we need to avoid teaching that this is a private place.</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29</a:t>
            </a:fld>
            <a:endParaRPr lang="en-US" dirty="0"/>
          </a:p>
        </p:txBody>
      </p:sp>
    </p:spTree>
    <p:extLst>
      <p:ext uri="{BB962C8B-B14F-4D97-AF65-F5344CB8AC3E}">
        <p14:creationId xmlns:p14="http://schemas.microsoft.com/office/powerpoint/2010/main" val="1263007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had the most influence on your sexuality education. How? </a:t>
            </a:r>
            <a:endParaRPr lang="en-US" dirty="0"/>
          </a:p>
          <a:p>
            <a:endParaRPr lang="en-US" dirty="0" smtClean="0"/>
          </a:p>
          <a:p>
            <a:r>
              <a:rPr lang="en-US" dirty="0" smtClean="0"/>
              <a:t>Growing up in the 1970’s and 1980’s, the topic of sexuality, sex in general, was not a discussion for the supper table or anywhere else for that matter. </a:t>
            </a:r>
          </a:p>
          <a:p>
            <a:r>
              <a:rPr lang="en-US" dirty="0" smtClean="0"/>
              <a:t>All of my education either happened in Health class or with my peers.</a:t>
            </a:r>
          </a:p>
          <a:p>
            <a:endParaRPr lang="en-US" dirty="0"/>
          </a:p>
          <a:p>
            <a:r>
              <a:rPr lang="en-US" dirty="0" smtClean="0"/>
              <a:t>As you enter into this field of supporting students with intellectual disabilities, you need to check into your own belief system.</a:t>
            </a:r>
          </a:p>
          <a:p>
            <a:endParaRPr lang="en-US" dirty="0"/>
          </a:p>
          <a:p>
            <a:r>
              <a:rPr lang="en-US" dirty="0" smtClean="0"/>
              <a:t>What is at the heart of the need for this training? </a:t>
            </a:r>
          </a:p>
          <a:p>
            <a:r>
              <a:rPr lang="en-US" dirty="0" smtClean="0"/>
              <a:t>My opinion, is that we need to teach, explicitly teach our students what they need to know to reduce violence and allow for healthy relationships to develop. </a:t>
            </a:r>
          </a:p>
        </p:txBody>
      </p:sp>
      <p:sp>
        <p:nvSpPr>
          <p:cNvPr id="4" name="Slide Number Placeholder 3"/>
          <p:cNvSpPr>
            <a:spLocks noGrp="1"/>
          </p:cNvSpPr>
          <p:nvPr>
            <p:ph type="sldNum" sz="quarter" idx="10"/>
          </p:nvPr>
        </p:nvSpPr>
        <p:spPr/>
        <p:txBody>
          <a:bodyPr/>
          <a:lstStyle/>
          <a:p>
            <a:fld id="{5A7A6E83-CDDB-4D9C-B989-FF33B9BCCDD3}" type="slidenum">
              <a:rPr lang="en-US" smtClean="0"/>
              <a:t>3</a:t>
            </a:fld>
            <a:endParaRPr lang="en-US" dirty="0"/>
          </a:p>
        </p:txBody>
      </p:sp>
    </p:spTree>
    <p:extLst>
      <p:ext uri="{BB962C8B-B14F-4D97-AF65-F5344CB8AC3E}">
        <p14:creationId xmlns:p14="http://schemas.microsoft.com/office/powerpoint/2010/main" val="2142632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Public vs Private social Story</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30</a:t>
            </a:fld>
            <a:endParaRPr lang="en-US" dirty="0"/>
          </a:p>
        </p:txBody>
      </p:sp>
    </p:spTree>
    <p:extLst>
      <p:ext uri="{BB962C8B-B14F-4D97-AF65-F5344CB8AC3E}">
        <p14:creationId xmlns:p14="http://schemas.microsoft.com/office/powerpoint/2010/main" val="12060789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Privacy rules should be established to determine what behaviors are acceptable in what spaces.</a:t>
            </a:r>
          </a:p>
          <a:p>
            <a:r>
              <a:rPr lang="en-US" dirty="0" smtClean="0"/>
              <a:t>If we teach that you can masturbate in your bedroom with the door closed, it is important that not all bedrooms are private places. These specific details need to be taught.</a:t>
            </a:r>
          </a:p>
          <a:p>
            <a:endParaRPr lang="en-US" dirty="0"/>
          </a:p>
          <a:p>
            <a:r>
              <a:rPr lang="en-US" dirty="0" smtClean="0"/>
              <a:t>Visuals would be reminders about public  and private spaces around the home. Teach one symbol for private and maintain it. Everyone needs to respect their privacy. This could be a learning shift for parents.</a:t>
            </a:r>
          </a:p>
          <a:p>
            <a:endParaRPr lang="en-US" dirty="0"/>
          </a:p>
          <a:p>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31</a:t>
            </a:fld>
            <a:endParaRPr lang="en-US" dirty="0"/>
          </a:p>
        </p:txBody>
      </p:sp>
    </p:spTree>
    <p:extLst>
      <p:ext uri="{BB962C8B-B14F-4D97-AF65-F5344CB8AC3E}">
        <p14:creationId xmlns:p14="http://schemas.microsoft.com/office/powerpoint/2010/main" val="32723993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had a situation where the young boy who was non-verbal became quite aggressive when he was being changed. We added an extra TA to support and then she was being bit. We added Kevlar sleeves so the adults wouldn’t be harmed. We added heat and music.  During my last observation I took note about when the violence began. It had started as soon as the TA mentioned that she should be taking down his pants. I thought we should try a receiving blanket on top of him before the procedure started. There is know no more violence. We keep a stack of receiving blankets ready for every change and he is content. He did not have the words to tell us he was uncomfortable but he certainly showed us. We need to read their body language. </a:t>
            </a:r>
          </a:p>
          <a:p>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32</a:t>
            </a:fld>
            <a:endParaRPr lang="en-US" dirty="0"/>
          </a:p>
        </p:txBody>
      </p:sp>
    </p:spTree>
    <p:extLst>
      <p:ext uri="{BB962C8B-B14F-4D97-AF65-F5344CB8AC3E}">
        <p14:creationId xmlns:p14="http://schemas.microsoft.com/office/powerpoint/2010/main" val="2375524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context of each story…</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33</a:t>
            </a:fld>
            <a:endParaRPr lang="en-US" dirty="0"/>
          </a:p>
        </p:txBody>
      </p:sp>
    </p:spTree>
    <p:extLst>
      <p:ext uri="{BB962C8B-B14F-4D97-AF65-F5344CB8AC3E}">
        <p14:creationId xmlns:p14="http://schemas.microsoft.com/office/powerpoint/2010/main" val="14775309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add that Emily </a:t>
            </a:r>
            <a:r>
              <a:rPr lang="en-US" dirty="0" err="1" smtClean="0"/>
              <a:t>Martinello’s</a:t>
            </a:r>
            <a:r>
              <a:rPr lang="en-US" dirty="0" smtClean="0"/>
              <a:t> work through Sexual Health Nova Scotia that was made possible in 2017 by funding from the provincial government's Sexual Violence Strategy, which supports innovative efforts to reduce sexual violence in Nova Scotia was very helpful for training teachers. The Train the trainer model with the activities and research is a model that works.</a:t>
            </a:r>
          </a:p>
          <a:p>
            <a:r>
              <a:rPr lang="en-US" dirty="0" smtClean="0"/>
              <a:t>I was part of the Advisory Committee as I have been working in this field and trying to find resources to support teachers struggling with situations that were outside their knowledge base.</a:t>
            </a:r>
          </a:p>
          <a:p>
            <a:r>
              <a:rPr lang="en-US" dirty="0" smtClean="0"/>
              <a:t>Emily’s work has made a huge difference in our province and as a trainer of this program, it is making a difference for my teachers. </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34</a:t>
            </a:fld>
            <a:endParaRPr lang="en-US" dirty="0"/>
          </a:p>
        </p:txBody>
      </p:sp>
    </p:spTree>
    <p:extLst>
      <p:ext uri="{BB962C8B-B14F-4D97-AF65-F5344CB8AC3E}">
        <p14:creationId xmlns:p14="http://schemas.microsoft.com/office/powerpoint/2010/main" val="25325231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7A6E83-CDDB-4D9C-B989-FF33B9BCCDD3}" type="slidenum">
              <a:rPr lang="en-US" smtClean="0"/>
              <a:t>35</a:t>
            </a:fld>
            <a:endParaRPr lang="en-US" dirty="0"/>
          </a:p>
        </p:txBody>
      </p:sp>
    </p:spTree>
    <p:extLst>
      <p:ext uri="{BB962C8B-B14F-4D97-AF65-F5344CB8AC3E}">
        <p14:creationId xmlns:p14="http://schemas.microsoft.com/office/powerpoint/2010/main" val="1758853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own values have a huge impact on how we support/teach students in</a:t>
            </a:r>
            <a:r>
              <a:rPr lang="en-US" baseline="0" dirty="0" smtClean="0"/>
              <a:t> the area of sexuality education. This is not an easy topic for some people and that’s ok but you need to find the easiest way to get the job done. When we think about how our parents spoke about sexuality and discussed it with us? Did they give you a book? Did they sit with you? Did you learn it by osmosis? Or from your friends? Do you think this was the best method of learning? Our students with ID’s need explicit instruction as do our students with ASD and all disabilities. They need scripts and rules to follow. </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4</a:t>
            </a:fld>
            <a:endParaRPr lang="en-US" dirty="0"/>
          </a:p>
        </p:txBody>
      </p:sp>
    </p:spTree>
    <p:extLst>
      <p:ext uri="{BB962C8B-B14F-4D97-AF65-F5344CB8AC3E}">
        <p14:creationId xmlns:p14="http://schemas.microsoft.com/office/powerpoint/2010/main" val="1469783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back to your own Sexuality</a:t>
            </a:r>
            <a:r>
              <a:rPr lang="en-US" baseline="0" dirty="0" smtClean="0"/>
              <a:t> training at school-everyone has a different experience. Unfortunately many of  our students with ID’s do not participate in these classes with their peers. This starts to set them apart. They may need lots of follow-up instruction but they should start in the classroom.</a:t>
            </a:r>
          </a:p>
          <a:p>
            <a:endParaRPr lang="en-US" dirty="0"/>
          </a:p>
          <a:p>
            <a:r>
              <a:rPr lang="en-US" dirty="0" smtClean="0"/>
              <a:t>Can all of our students attend classroom instruction on these topics? No but we as adults need to differentiate so they can attend parts of the instruction.</a:t>
            </a:r>
          </a:p>
          <a:p>
            <a:endParaRPr lang="en-US" dirty="0"/>
          </a:p>
          <a:p>
            <a:r>
              <a:rPr lang="en-US" dirty="0" smtClean="0"/>
              <a:t>The issues is that their bodies are ready but they are not </a:t>
            </a:r>
            <a:r>
              <a:rPr lang="en-US" dirty="0" err="1" smtClean="0"/>
              <a:t>maturationally</a:t>
            </a:r>
            <a:r>
              <a:rPr lang="en-US" dirty="0" smtClean="0"/>
              <a:t> ready.</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5</a:t>
            </a:fld>
            <a:endParaRPr lang="en-US" dirty="0"/>
          </a:p>
        </p:txBody>
      </p:sp>
    </p:spTree>
    <p:extLst>
      <p:ext uri="{BB962C8B-B14F-4D97-AF65-F5344CB8AC3E}">
        <p14:creationId xmlns:p14="http://schemas.microsoft.com/office/powerpoint/2010/main" val="491034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80003"/>
            <a:ext cx="5618480" cy="4829098"/>
          </a:xfrm>
        </p:spPr>
        <p:txBody>
          <a:bodyPr/>
          <a:lstStyle/>
          <a:p>
            <a:r>
              <a:rPr lang="en-US" sz="1100" b="1" dirty="0" smtClean="0"/>
              <a:t>Self-help</a:t>
            </a:r>
            <a:r>
              <a:rPr lang="en-US" sz="1100" dirty="0" smtClean="0"/>
              <a:t>: Children with ID’s are often in private spaces (washrooms and bedrooms) with public individuals considerably longer than their peers are, as they may require assistance with personal care tasks such as bathing, dressing, and toileting. As a result, a person with an ID may learn that their right to privacy can be revoked at any time by another person. They may not be able to differentiate between an abusive touch and necessary touch.</a:t>
            </a:r>
          </a:p>
          <a:p>
            <a:endParaRPr lang="en-US" sz="1100" dirty="0"/>
          </a:p>
          <a:p>
            <a:r>
              <a:rPr lang="en-US" sz="1100" b="1" dirty="0" smtClean="0"/>
              <a:t>Cog dev:</a:t>
            </a:r>
            <a:r>
              <a:rPr lang="en-US" sz="1100" dirty="0" smtClean="0"/>
              <a:t> An intellectual disability is defined by intellectual or cognitive delays/limitations. IN response to such delays, they maybe excluded from sexuality education as society tends to believe they are incapable of learning or that the learning is unnecessary. They may miss out on information about their bodies, their rights and what they can expect from others.</a:t>
            </a:r>
          </a:p>
          <a:p>
            <a:endParaRPr lang="en-US" sz="1100" dirty="0"/>
          </a:p>
          <a:p>
            <a:r>
              <a:rPr lang="en-US" sz="1100" b="1" dirty="0" smtClean="0"/>
              <a:t>SEL skills: </a:t>
            </a:r>
            <a:r>
              <a:rPr lang="en-US" sz="1100" dirty="0" smtClean="0"/>
              <a:t>People with ID’s are often isolated from their peers for a variety of reasons. Due to this feeling of isolation they can become more vulnerable to the approaches of a potential abuser.</a:t>
            </a:r>
          </a:p>
          <a:p>
            <a:endParaRPr lang="en-US" sz="1100" dirty="0"/>
          </a:p>
          <a:p>
            <a:r>
              <a:rPr lang="en-US" sz="1100" b="1" dirty="0" smtClean="0"/>
              <a:t>Lang: </a:t>
            </a:r>
            <a:r>
              <a:rPr lang="en-US" sz="1100" dirty="0" smtClean="0"/>
              <a:t>Many of our students with ID’s do not have sufficient language to report sexualized violence. </a:t>
            </a:r>
          </a:p>
          <a:p>
            <a:r>
              <a:rPr lang="en-US" sz="1100" dirty="0" smtClean="0"/>
              <a:t>20% of adult women with ID’s were not able to identify “penis” and 12% “vulva” indicating there are significant knowledge gaps in accurate terminology.</a:t>
            </a:r>
          </a:p>
          <a:p>
            <a:endParaRPr lang="en-US" sz="1100" dirty="0"/>
          </a:p>
          <a:p>
            <a:r>
              <a:rPr lang="en-US" sz="1100" b="1" dirty="0" smtClean="0"/>
              <a:t>Compliance: </a:t>
            </a:r>
            <a:r>
              <a:rPr lang="en-US" sz="1100" dirty="0" smtClean="0"/>
              <a:t>People with ID’s are often taught to be compliant-to follow through on tasks and demands.</a:t>
            </a:r>
          </a:p>
          <a:p>
            <a:r>
              <a:rPr lang="en-US" sz="1100" dirty="0" smtClean="0"/>
              <a:t>It is essential to teach self-advocacy skills and how to speak up.</a:t>
            </a:r>
          </a:p>
          <a:p>
            <a:r>
              <a:rPr lang="en-US" sz="1100" dirty="0" smtClean="0"/>
              <a:t>Think about it in terms of: over-compliance-non-competence.</a:t>
            </a:r>
          </a:p>
          <a:p>
            <a:endParaRPr lang="en-US" sz="1100" dirty="0"/>
          </a:p>
          <a:p>
            <a:r>
              <a:rPr lang="en-US" sz="1100" b="1" dirty="0" smtClean="0"/>
              <a:t>Gender: </a:t>
            </a:r>
            <a:r>
              <a:rPr lang="en-US" sz="1100" dirty="0" smtClean="0"/>
              <a:t>Important to think about gender impacts sexual abuse. Women are more likely to be victimized than are men. (Statistics Canada 2011)</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6</a:t>
            </a:fld>
            <a:endParaRPr lang="en-US" dirty="0"/>
          </a:p>
        </p:txBody>
      </p:sp>
    </p:spTree>
    <p:extLst>
      <p:ext uri="{BB962C8B-B14F-4D97-AF65-F5344CB8AC3E}">
        <p14:creationId xmlns:p14="http://schemas.microsoft.com/office/powerpoint/2010/main" val="1892895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the Canadian Charter of Rights and Freedoms prohibits discrimination based on ability, intellectually disabled people are still often treated with a philosophy of preventing sexuality (and therefore reproduction).</a:t>
            </a:r>
          </a:p>
          <a:p>
            <a:endParaRPr lang="en-US" dirty="0"/>
          </a:p>
          <a:p>
            <a:r>
              <a:rPr lang="en-US" dirty="0" smtClean="0"/>
              <a:t>Sitting in on Individual Program Planning Meetings and discussing goals around life skills, the topic of relationships is uncomfortable for many around the table.</a:t>
            </a:r>
          </a:p>
          <a:p>
            <a:endParaRPr lang="en-US" dirty="0"/>
          </a:p>
          <a:p>
            <a:r>
              <a:rPr lang="en-US" dirty="0" smtClean="0"/>
              <a:t>In my experience, it is not until there has been an issue of inappropriate behaviors that we get the parents/caregivers on board.</a:t>
            </a:r>
          </a:p>
          <a:p>
            <a:endParaRPr lang="en-US" dirty="0"/>
          </a:p>
          <a:p>
            <a:r>
              <a:rPr lang="en-US" dirty="0" smtClean="0"/>
              <a:t>I would like to see this taught long before they get into trouble or make mistakes.</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7</a:t>
            </a:fld>
            <a:endParaRPr lang="en-US" dirty="0"/>
          </a:p>
        </p:txBody>
      </p:sp>
    </p:spTree>
    <p:extLst>
      <p:ext uri="{BB962C8B-B14F-4D97-AF65-F5344CB8AC3E}">
        <p14:creationId xmlns:p14="http://schemas.microsoft.com/office/powerpoint/2010/main" val="355049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Myth</a:t>
            </a:r>
            <a:r>
              <a:rPr lang="en-US" dirty="0" smtClean="0"/>
              <a:t>: With the right materials and support, almost every person is capable of learning and</a:t>
            </a:r>
            <a:r>
              <a:rPr lang="en-US" baseline="0" dirty="0" smtClean="0"/>
              <a:t> changing. It is essential that materials and strategies are developmentally appropriate, considering both chronological age and developmental level.</a:t>
            </a:r>
          </a:p>
          <a:p>
            <a:r>
              <a:rPr lang="en-US" baseline="0" dirty="0" smtClean="0"/>
              <a:t>Furthermore, it is essential to consider the risks of sexualized violence, as research indicates that the more disabled a person is, the more at risk they are of being abused. </a:t>
            </a:r>
          </a:p>
          <a:p>
            <a:endParaRPr lang="en-US" baseline="0" dirty="0" smtClean="0"/>
          </a:p>
          <a:p>
            <a:r>
              <a:rPr lang="en-US" baseline="0" dirty="0" smtClean="0"/>
              <a:t>Unfortunately there is a lack of appropriate materials and resources available for use and there is a lack of professional development opportunities available for educators.</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8</a:t>
            </a:fld>
            <a:endParaRPr lang="en-US" dirty="0"/>
          </a:p>
        </p:txBody>
      </p:sp>
    </p:spTree>
    <p:extLst>
      <p:ext uri="{BB962C8B-B14F-4D97-AF65-F5344CB8AC3E}">
        <p14:creationId xmlns:p14="http://schemas.microsoft.com/office/powerpoint/2010/main" val="3661579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Myth: Every person can love and</a:t>
            </a:r>
            <a:r>
              <a:rPr lang="en-US" baseline="0" dirty="0" smtClean="0"/>
              <a:t> be loved. Although attention must be paid to developmental level, chronological age is equally as important: all bodies change and develop and all bodies can feel. Providing developmentally appropriate materials is essential in providing responsive and inclusive sexuality education.</a:t>
            </a:r>
          </a:p>
          <a:p>
            <a:endParaRPr lang="en-US" baseline="0" dirty="0" smtClean="0"/>
          </a:p>
          <a:p>
            <a:r>
              <a:rPr lang="en-US" baseline="0" dirty="0" smtClean="0"/>
              <a:t>Unfortunately the developmental level of a student is prioritized over chronological age.</a:t>
            </a:r>
            <a:endParaRPr lang="en-US" dirty="0"/>
          </a:p>
        </p:txBody>
      </p:sp>
      <p:sp>
        <p:nvSpPr>
          <p:cNvPr id="4" name="Slide Number Placeholder 3"/>
          <p:cNvSpPr>
            <a:spLocks noGrp="1"/>
          </p:cNvSpPr>
          <p:nvPr>
            <p:ph type="sldNum" sz="quarter" idx="10"/>
          </p:nvPr>
        </p:nvSpPr>
        <p:spPr/>
        <p:txBody>
          <a:bodyPr/>
          <a:lstStyle/>
          <a:p>
            <a:fld id="{5A7A6E83-CDDB-4D9C-B989-FF33B9BCCDD3}" type="slidenum">
              <a:rPr lang="en-US" smtClean="0"/>
              <a:t>9</a:t>
            </a:fld>
            <a:endParaRPr lang="en-US" dirty="0"/>
          </a:p>
        </p:txBody>
      </p:sp>
    </p:spTree>
    <p:extLst>
      <p:ext uri="{BB962C8B-B14F-4D97-AF65-F5344CB8AC3E}">
        <p14:creationId xmlns:p14="http://schemas.microsoft.com/office/powerpoint/2010/main" val="957057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05950AE-A465-4B7B-AE2C-87EB892ADBE3}" type="datetimeFigureOut">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90CE06-FB06-4CDA-B8F0-7D2E93FEAE7E}"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9553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5950AE-A465-4B7B-AE2C-87EB892ADBE3}" type="datetimeFigureOut">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90CE06-FB06-4CDA-B8F0-7D2E93FEAE7E}" type="slidenum">
              <a:rPr lang="en-US" smtClean="0"/>
              <a:t>‹#›</a:t>
            </a:fld>
            <a:endParaRPr lang="en-US" dirty="0"/>
          </a:p>
        </p:txBody>
      </p:sp>
    </p:spTree>
    <p:extLst>
      <p:ext uri="{BB962C8B-B14F-4D97-AF65-F5344CB8AC3E}">
        <p14:creationId xmlns:p14="http://schemas.microsoft.com/office/powerpoint/2010/main" val="2172523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5950AE-A465-4B7B-AE2C-87EB892ADBE3}" type="datetimeFigureOut">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90CE06-FB06-4CDA-B8F0-7D2E93FEAE7E}"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383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5950AE-A465-4B7B-AE2C-87EB892ADBE3}" type="datetimeFigureOut">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90CE06-FB06-4CDA-B8F0-7D2E93FEAE7E}" type="slidenum">
              <a:rPr lang="en-US" smtClean="0"/>
              <a:t>‹#›</a:t>
            </a:fld>
            <a:endParaRPr lang="en-US" dirty="0"/>
          </a:p>
        </p:txBody>
      </p:sp>
    </p:spTree>
    <p:extLst>
      <p:ext uri="{BB962C8B-B14F-4D97-AF65-F5344CB8AC3E}">
        <p14:creationId xmlns:p14="http://schemas.microsoft.com/office/powerpoint/2010/main" val="2686181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5950AE-A465-4B7B-AE2C-87EB892ADBE3}" type="datetimeFigureOut">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90CE06-FB06-4CDA-B8F0-7D2E93FEAE7E}"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868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5950AE-A465-4B7B-AE2C-87EB892ADBE3}" type="datetimeFigureOut">
              <a:rPr lang="en-US" smtClean="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90CE06-FB06-4CDA-B8F0-7D2E93FEAE7E}" type="slidenum">
              <a:rPr lang="en-US" smtClean="0"/>
              <a:t>‹#›</a:t>
            </a:fld>
            <a:endParaRPr lang="en-US" dirty="0"/>
          </a:p>
        </p:txBody>
      </p:sp>
    </p:spTree>
    <p:extLst>
      <p:ext uri="{BB962C8B-B14F-4D97-AF65-F5344CB8AC3E}">
        <p14:creationId xmlns:p14="http://schemas.microsoft.com/office/powerpoint/2010/main" val="2760641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5950AE-A465-4B7B-AE2C-87EB892ADBE3}" type="datetimeFigureOut">
              <a:rPr lang="en-US" smtClean="0"/>
              <a:t>11/21/2018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90CE06-FB06-4CDA-B8F0-7D2E93FEAE7E}" type="slidenum">
              <a:rPr lang="en-US" smtClean="0"/>
              <a:t>‹#›</a:t>
            </a:fld>
            <a:endParaRPr lang="en-US" dirty="0"/>
          </a:p>
        </p:txBody>
      </p:sp>
    </p:spTree>
    <p:extLst>
      <p:ext uri="{BB962C8B-B14F-4D97-AF65-F5344CB8AC3E}">
        <p14:creationId xmlns:p14="http://schemas.microsoft.com/office/powerpoint/2010/main" val="3448209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5950AE-A465-4B7B-AE2C-87EB892ADBE3}" type="datetimeFigureOut">
              <a:rPr lang="en-US" smtClean="0"/>
              <a:t>11/21/2018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90CE06-FB06-4CDA-B8F0-7D2E93FEAE7E}" type="slidenum">
              <a:rPr lang="en-US" smtClean="0"/>
              <a:t>‹#›</a:t>
            </a:fld>
            <a:endParaRPr lang="en-US" dirty="0"/>
          </a:p>
        </p:txBody>
      </p:sp>
    </p:spTree>
    <p:extLst>
      <p:ext uri="{BB962C8B-B14F-4D97-AF65-F5344CB8AC3E}">
        <p14:creationId xmlns:p14="http://schemas.microsoft.com/office/powerpoint/2010/main" val="189287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950AE-A465-4B7B-AE2C-87EB892ADBE3}" type="datetimeFigureOut">
              <a:rPr lang="en-US" smtClean="0"/>
              <a:t>11/21/2018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90CE06-FB06-4CDA-B8F0-7D2E93FEAE7E}" type="slidenum">
              <a:rPr lang="en-US" smtClean="0"/>
              <a:t>‹#›</a:t>
            </a:fld>
            <a:endParaRPr lang="en-US" dirty="0"/>
          </a:p>
        </p:txBody>
      </p:sp>
    </p:spTree>
    <p:extLst>
      <p:ext uri="{BB962C8B-B14F-4D97-AF65-F5344CB8AC3E}">
        <p14:creationId xmlns:p14="http://schemas.microsoft.com/office/powerpoint/2010/main" val="1241384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950AE-A465-4B7B-AE2C-87EB892ADBE3}" type="datetimeFigureOut">
              <a:rPr lang="en-US" smtClean="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90CE06-FB06-4CDA-B8F0-7D2E93FEAE7E}" type="slidenum">
              <a:rPr lang="en-US" smtClean="0"/>
              <a:t>‹#›</a:t>
            </a:fld>
            <a:endParaRPr lang="en-US" dirty="0"/>
          </a:p>
        </p:txBody>
      </p:sp>
    </p:spTree>
    <p:extLst>
      <p:ext uri="{BB962C8B-B14F-4D97-AF65-F5344CB8AC3E}">
        <p14:creationId xmlns:p14="http://schemas.microsoft.com/office/powerpoint/2010/main" val="1661777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950AE-A465-4B7B-AE2C-87EB892ADBE3}" type="datetimeFigureOut">
              <a:rPr lang="en-US" smtClean="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90CE06-FB06-4CDA-B8F0-7D2E93FEAE7E}"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183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05950AE-A465-4B7B-AE2C-87EB892ADBE3}" type="datetimeFigureOut">
              <a:rPr lang="en-US" smtClean="0"/>
              <a:t>11/21/2018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290CE06-FB06-4CDA-B8F0-7D2E93FEAE7E}"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31999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le%20Reproductive1.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teachingsexualhealth.ca/" TargetMode="External"/><Relationship Id="rId5" Type="http://schemas.openxmlformats.org/officeDocument/2006/relationships/hyperlink" Target="../../Webinar/read-asperger-s-syndrome-and-sexuality-from-adolescence-through-adulthood-pdf-books-1-638.jpg" TargetMode="External"/><Relationship Id="rId4" Type="http://schemas.openxmlformats.org/officeDocument/2006/relationships/hyperlink" Target="Femalerepro1.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Webinar/masturbation_social_story.184124213.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P%20&amp;%20P%20book%20pdf0001.pdf" TargetMode="External"/><Relationship Id="rId7" Type="http://schemas.openxmlformats.org/officeDocument/2006/relationships/hyperlink" Target="John's%20rules%20about%20girls.pptx"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John%20%20and%20Social%20Media.pptx" TargetMode="External"/><Relationship Id="rId5" Type="http://schemas.openxmlformats.org/officeDocument/2006/relationships/hyperlink" Target="Public%20vs%20Private%20John%20Social%20Story.pptx" TargetMode="External"/><Relationship Id="rId4" Type="http://schemas.openxmlformats.org/officeDocument/2006/relationships/hyperlink" Target="P%20&amp;%20P%20Cards%20pdf0001.pdf"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hns.ca/"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diverse-city.com/"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a:t>Healthy Sexuality Education and Sexual Violence Prevention for Persons with Intellectual Disabilities</a:t>
            </a:r>
            <a:r>
              <a:rPr lang="en-US" sz="1800" dirty="0"/>
              <a:t/>
            </a:r>
            <a:br>
              <a:rPr lang="en-US" sz="1800" dirty="0"/>
            </a:br>
            <a:endParaRPr lang="en-US" sz="1800" dirty="0"/>
          </a:p>
        </p:txBody>
      </p:sp>
      <p:sp>
        <p:nvSpPr>
          <p:cNvPr id="3" name="Subtitle 2"/>
          <p:cNvSpPr>
            <a:spLocks noGrp="1"/>
          </p:cNvSpPr>
          <p:nvPr>
            <p:ph type="subTitle" idx="1"/>
          </p:nvPr>
        </p:nvSpPr>
        <p:spPr/>
        <p:txBody>
          <a:bodyPr/>
          <a:lstStyle/>
          <a:p>
            <a:r>
              <a:rPr lang="en-US" dirty="0" smtClean="0"/>
              <a:t>Annamarie Talbot, SRCE</a:t>
            </a:r>
          </a:p>
          <a:p>
            <a:r>
              <a:rPr lang="en-US" dirty="0" smtClean="0"/>
              <a:t> October 24,2018</a:t>
            </a:r>
            <a:endParaRPr lang="en-US" dirty="0"/>
          </a:p>
        </p:txBody>
      </p:sp>
    </p:spTree>
    <p:extLst>
      <p:ext uri="{BB962C8B-B14F-4D97-AF65-F5344CB8AC3E}">
        <p14:creationId xmlns:p14="http://schemas.microsoft.com/office/powerpoint/2010/main" val="2834129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Myth or Fact?</a:t>
            </a:r>
            <a:endParaRPr lang="en-US" dirty="0"/>
          </a:p>
        </p:txBody>
      </p:sp>
      <p:sp>
        <p:nvSpPr>
          <p:cNvPr id="3" name="Content Placeholder 2"/>
          <p:cNvSpPr>
            <a:spLocks noGrp="1"/>
          </p:cNvSpPr>
          <p:nvPr>
            <p:ph idx="1"/>
          </p:nvPr>
        </p:nvSpPr>
        <p:spPr/>
        <p:txBody>
          <a:bodyPr>
            <a:normAutofit/>
          </a:bodyPr>
          <a:lstStyle/>
          <a:p>
            <a:pPr algn="ctr"/>
            <a:r>
              <a:rPr lang="en-US" sz="7200" dirty="0" smtClean="0"/>
              <a:t>Some people with intellectual disabilities already know too much.</a:t>
            </a:r>
            <a:endParaRPr lang="en-US" sz="7200" dirty="0"/>
          </a:p>
        </p:txBody>
      </p:sp>
    </p:spTree>
    <p:extLst>
      <p:ext uri="{BB962C8B-B14F-4D97-AF65-F5344CB8AC3E}">
        <p14:creationId xmlns:p14="http://schemas.microsoft.com/office/powerpoint/2010/main" val="2745845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Myth or Fact?</a:t>
            </a:r>
            <a:endParaRPr lang="en-US" dirty="0"/>
          </a:p>
        </p:txBody>
      </p:sp>
      <p:sp>
        <p:nvSpPr>
          <p:cNvPr id="3" name="Content Placeholder 2"/>
          <p:cNvSpPr>
            <a:spLocks noGrp="1"/>
          </p:cNvSpPr>
          <p:nvPr>
            <p:ph idx="1"/>
          </p:nvPr>
        </p:nvSpPr>
        <p:spPr/>
        <p:txBody>
          <a:bodyPr>
            <a:normAutofit/>
          </a:bodyPr>
          <a:lstStyle/>
          <a:p>
            <a:r>
              <a:rPr lang="en-US" sz="7200" dirty="0" smtClean="0"/>
              <a:t>Some people with ID’s are hypersexual.</a:t>
            </a:r>
            <a:endParaRPr lang="en-US" sz="7200" dirty="0"/>
          </a:p>
        </p:txBody>
      </p:sp>
    </p:spTree>
    <p:extLst>
      <p:ext uri="{BB962C8B-B14F-4D97-AF65-F5344CB8AC3E}">
        <p14:creationId xmlns:p14="http://schemas.microsoft.com/office/powerpoint/2010/main" val="1450734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Myth or Fact?</a:t>
            </a:r>
            <a:endParaRPr lang="en-US" dirty="0"/>
          </a:p>
        </p:txBody>
      </p:sp>
      <p:sp>
        <p:nvSpPr>
          <p:cNvPr id="3" name="Content Placeholder 2"/>
          <p:cNvSpPr>
            <a:spLocks noGrp="1"/>
          </p:cNvSpPr>
          <p:nvPr>
            <p:ph idx="1"/>
          </p:nvPr>
        </p:nvSpPr>
        <p:spPr/>
        <p:txBody>
          <a:bodyPr>
            <a:normAutofit/>
          </a:bodyPr>
          <a:lstStyle/>
          <a:p>
            <a:r>
              <a:rPr lang="en-US" sz="7200" dirty="0" smtClean="0"/>
              <a:t>Teaching sexuality education might give a person with an ID ideas.</a:t>
            </a:r>
            <a:endParaRPr lang="en-US" sz="7200" dirty="0"/>
          </a:p>
        </p:txBody>
      </p:sp>
    </p:spTree>
    <p:extLst>
      <p:ext uri="{BB962C8B-B14F-4D97-AF65-F5344CB8AC3E}">
        <p14:creationId xmlns:p14="http://schemas.microsoft.com/office/powerpoint/2010/main" val="3531129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Myth or Fact?</a:t>
            </a:r>
            <a:endParaRPr lang="en-US" dirty="0"/>
          </a:p>
        </p:txBody>
      </p:sp>
      <p:sp>
        <p:nvSpPr>
          <p:cNvPr id="3" name="Content Placeholder 2"/>
          <p:cNvSpPr>
            <a:spLocks noGrp="1"/>
          </p:cNvSpPr>
          <p:nvPr>
            <p:ph idx="1"/>
          </p:nvPr>
        </p:nvSpPr>
        <p:spPr/>
        <p:txBody>
          <a:bodyPr>
            <a:normAutofit/>
          </a:bodyPr>
          <a:lstStyle/>
          <a:p>
            <a:r>
              <a:rPr lang="en-US" sz="7200" dirty="0" smtClean="0"/>
              <a:t>People with ID’s cannot be “good” parents.</a:t>
            </a:r>
            <a:endParaRPr lang="en-US" sz="7200" dirty="0"/>
          </a:p>
        </p:txBody>
      </p:sp>
    </p:spTree>
    <p:extLst>
      <p:ext uri="{BB962C8B-B14F-4D97-AF65-F5344CB8AC3E}">
        <p14:creationId xmlns:p14="http://schemas.microsoft.com/office/powerpoint/2010/main" val="1615374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Myth or Fact?</a:t>
            </a:r>
            <a:endParaRPr lang="en-US" dirty="0"/>
          </a:p>
        </p:txBody>
      </p:sp>
      <p:sp>
        <p:nvSpPr>
          <p:cNvPr id="3" name="Content Placeholder 2"/>
          <p:cNvSpPr>
            <a:spLocks noGrp="1"/>
          </p:cNvSpPr>
          <p:nvPr>
            <p:ph idx="1"/>
          </p:nvPr>
        </p:nvSpPr>
        <p:spPr/>
        <p:txBody>
          <a:bodyPr>
            <a:normAutofit lnSpcReduction="10000"/>
          </a:bodyPr>
          <a:lstStyle/>
          <a:p>
            <a:pPr algn="ctr"/>
            <a:r>
              <a:rPr lang="en-US" sz="7200" dirty="0" smtClean="0"/>
              <a:t>We cannot teach sexuality education because of moral and/or religious reasons.</a:t>
            </a:r>
            <a:endParaRPr lang="en-US" sz="7200" dirty="0"/>
          </a:p>
        </p:txBody>
      </p:sp>
    </p:spTree>
    <p:extLst>
      <p:ext uri="{BB962C8B-B14F-4D97-AF65-F5344CB8AC3E}">
        <p14:creationId xmlns:p14="http://schemas.microsoft.com/office/powerpoint/2010/main" val="3822230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Myth or Fact?</a:t>
            </a:r>
            <a:endParaRPr lang="en-US" dirty="0"/>
          </a:p>
        </p:txBody>
      </p:sp>
      <p:sp>
        <p:nvSpPr>
          <p:cNvPr id="3" name="Content Placeholder 2"/>
          <p:cNvSpPr>
            <a:spLocks noGrp="1"/>
          </p:cNvSpPr>
          <p:nvPr>
            <p:ph idx="1"/>
          </p:nvPr>
        </p:nvSpPr>
        <p:spPr/>
        <p:txBody>
          <a:bodyPr>
            <a:normAutofit/>
          </a:bodyPr>
          <a:lstStyle/>
          <a:p>
            <a:r>
              <a:rPr lang="en-US" sz="7200" dirty="0" smtClean="0"/>
              <a:t>People with disabilities are undesirable as sexual partners.</a:t>
            </a:r>
            <a:endParaRPr lang="en-US" sz="7200" dirty="0"/>
          </a:p>
        </p:txBody>
      </p:sp>
    </p:spTree>
    <p:extLst>
      <p:ext uri="{BB962C8B-B14F-4D97-AF65-F5344CB8AC3E}">
        <p14:creationId xmlns:p14="http://schemas.microsoft.com/office/powerpoint/2010/main" val="27599553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r>
            <a:br>
              <a:rPr lang="en-US" dirty="0"/>
            </a:br>
            <a:r>
              <a:rPr lang="en-US" dirty="0"/>
              <a:t>Anatomy &amp; Sexual Health</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Identify the importance of teaching anatomy and sexual health with learners with intellectual disabilities.</a:t>
            </a:r>
          </a:p>
          <a:p>
            <a:pPr>
              <a:buFont typeface="Wingdings" panose="05000000000000000000" pitchFamily="2" charset="2"/>
              <a:buChar char="q"/>
            </a:pPr>
            <a:r>
              <a:rPr lang="en-US" dirty="0" smtClean="0"/>
              <a:t>Explain how learning about anatomy and sexual health can reduce the risk of experiencing sexual trauma.</a:t>
            </a:r>
          </a:p>
          <a:p>
            <a:pPr>
              <a:buFont typeface="Wingdings" panose="05000000000000000000" pitchFamily="2" charset="2"/>
              <a:buChar char="q"/>
            </a:pPr>
            <a:r>
              <a:rPr lang="en-US" dirty="0" smtClean="0"/>
              <a:t>Describe the risks of engaging in unhealthy sexual behaviors if a person does not have access to knowledge about anatomy and sexual health.</a:t>
            </a:r>
            <a:endParaRPr lang="en-US" dirty="0"/>
          </a:p>
        </p:txBody>
      </p:sp>
    </p:spTree>
    <p:extLst>
      <p:ext uri="{BB962C8B-B14F-4D97-AF65-F5344CB8AC3E}">
        <p14:creationId xmlns:p14="http://schemas.microsoft.com/office/powerpoint/2010/main" val="2937802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r>
            <a:br>
              <a:rPr lang="en-US" dirty="0"/>
            </a:br>
            <a:r>
              <a:rPr lang="en-US" dirty="0"/>
              <a:t>Anatomy &amp; Sexual Health</a:t>
            </a:r>
          </a:p>
        </p:txBody>
      </p:sp>
      <p:sp>
        <p:nvSpPr>
          <p:cNvPr id="3" name="Content Placeholder 2"/>
          <p:cNvSpPr>
            <a:spLocks noGrp="1"/>
          </p:cNvSpPr>
          <p:nvPr>
            <p:ph idx="1"/>
          </p:nvPr>
        </p:nvSpPr>
        <p:spPr/>
        <p:txBody>
          <a:bodyPr/>
          <a:lstStyle/>
          <a:p>
            <a:r>
              <a:rPr lang="en-US" b="1" u="sng" dirty="0" smtClean="0"/>
              <a:t>What should we teach?</a:t>
            </a:r>
          </a:p>
          <a:p>
            <a:pPr>
              <a:buFont typeface="Wingdings" panose="05000000000000000000" pitchFamily="2" charset="2"/>
              <a:buChar char="q"/>
            </a:pPr>
            <a:r>
              <a:rPr lang="en-US" dirty="0" smtClean="0"/>
              <a:t>Name accurate terms for body parts and sexual activities.</a:t>
            </a:r>
          </a:p>
          <a:p>
            <a:pPr>
              <a:buFont typeface="Wingdings" panose="05000000000000000000" pitchFamily="2" charset="2"/>
              <a:buChar char="q"/>
            </a:pPr>
            <a:r>
              <a:rPr lang="en-US" dirty="0" smtClean="0"/>
              <a:t>Explain how bodies mature and the difference between the bodies of adults, adolescents, and children.</a:t>
            </a:r>
          </a:p>
          <a:p>
            <a:pPr>
              <a:buFont typeface="Wingdings" panose="05000000000000000000" pitchFamily="2" charset="2"/>
              <a:buChar char="q"/>
            </a:pPr>
            <a:r>
              <a:rPr lang="en-US" dirty="0" smtClean="0"/>
              <a:t>Specific ways to reduce an STBBI(Sexually transmitted Blood Borne Infection), or of becoming pregnant.</a:t>
            </a:r>
          </a:p>
          <a:p>
            <a:pPr>
              <a:buFont typeface="Wingdings" panose="05000000000000000000" pitchFamily="2" charset="2"/>
              <a:buChar char="q"/>
            </a:pPr>
            <a:r>
              <a:rPr lang="en-US" dirty="0" smtClean="0"/>
              <a:t>Recognize that my body is my own and the only person who has the right to a body is the person who lives in it.</a:t>
            </a:r>
          </a:p>
          <a:p>
            <a:pPr>
              <a:buFont typeface="Wingdings" panose="05000000000000000000" pitchFamily="2" charset="2"/>
              <a:buChar char="q"/>
            </a:pPr>
            <a:r>
              <a:rPr lang="en-US" dirty="0" smtClean="0"/>
              <a:t>Identify reasons to engage in sexual activities and reasons why people may not want to engage in sexual activity,</a:t>
            </a:r>
            <a:endParaRPr lang="en-US" dirty="0"/>
          </a:p>
        </p:txBody>
      </p:sp>
    </p:spTree>
    <p:extLst>
      <p:ext uri="{BB962C8B-B14F-4D97-AF65-F5344CB8AC3E}">
        <p14:creationId xmlns:p14="http://schemas.microsoft.com/office/powerpoint/2010/main" val="2836503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Anatomy &amp; Sexual Health</a:t>
            </a:r>
            <a:endParaRPr lang="en-US" dirty="0"/>
          </a:p>
        </p:txBody>
      </p:sp>
      <p:sp>
        <p:nvSpPr>
          <p:cNvPr id="3" name="Content Placeholder 2"/>
          <p:cNvSpPr>
            <a:spLocks noGrp="1"/>
          </p:cNvSpPr>
          <p:nvPr>
            <p:ph idx="1"/>
          </p:nvPr>
        </p:nvSpPr>
        <p:spPr/>
        <p:txBody>
          <a:bodyPr/>
          <a:lstStyle/>
          <a:p>
            <a:pPr lvl="1">
              <a:buFont typeface="Wingdings" panose="05000000000000000000" pitchFamily="2" charset="2"/>
              <a:buChar char="q"/>
            </a:pPr>
            <a:r>
              <a:rPr lang="en-US" dirty="0" smtClean="0"/>
              <a:t>Students need to be able to understand that they have been abused.</a:t>
            </a:r>
          </a:p>
          <a:p>
            <a:pPr lvl="1">
              <a:buFont typeface="Wingdings" panose="05000000000000000000" pitchFamily="2" charset="2"/>
              <a:buChar char="q"/>
            </a:pPr>
            <a:r>
              <a:rPr lang="en-US" dirty="0" smtClean="0"/>
              <a:t>Student has the skills to report their experience and be believed and understood.</a:t>
            </a:r>
          </a:p>
          <a:p>
            <a:pPr lvl="1">
              <a:buFont typeface="Wingdings" panose="05000000000000000000" pitchFamily="2" charset="2"/>
              <a:buChar char="q"/>
            </a:pPr>
            <a:r>
              <a:rPr lang="en-US" dirty="0" smtClean="0"/>
              <a:t>Teaching anatomy and sexuality is essential in reducing the risk of experiencing sexual trauma.</a:t>
            </a:r>
          </a:p>
          <a:p>
            <a:pPr marL="128016" lvl="1" indent="0">
              <a:buNone/>
            </a:pPr>
            <a:endParaRPr lang="en-US" dirty="0" smtClean="0"/>
          </a:p>
          <a:p>
            <a:pPr marL="128016" lvl="1" indent="0">
              <a:buNone/>
            </a:pPr>
            <a:r>
              <a:rPr lang="en-US" sz="2000" b="1" u="sng" dirty="0" smtClean="0"/>
              <a:t>One approach for teaching: </a:t>
            </a:r>
          </a:p>
          <a:p>
            <a:pPr lvl="1"/>
            <a:r>
              <a:rPr lang="en-US" sz="3200" b="1" dirty="0" smtClean="0"/>
              <a:t>“All the body is private and some parts are special.”</a:t>
            </a:r>
          </a:p>
        </p:txBody>
      </p:sp>
    </p:spTree>
    <p:extLst>
      <p:ext uri="{BB962C8B-B14F-4D97-AF65-F5344CB8AC3E}">
        <p14:creationId xmlns:p14="http://schemas.microsoft.com/office/powerpoint/2010/main" val="3038010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to do when you are </a:t>
            </a:r>
            <a:r>
              <a:rPr lang="en-US" dirty="0" err="1" smtClean="0"/>
              <a:t>Doin</a:t>
            </a:r>
            <a:r>
              <a:rPr lang="en-US" dirty="0" smtClean="0"/>
              <a:t>’ it</a:t>
            </a:r>
            <a:br>
              <a:rPr lang="en-US" dirty="0" smtClean="0"/>
            </a:br>
            <a:r>
              <a:rPr lang="en-US" sz="3200" dirty="0" smtClean="0"/>
              <a:t>(and by “it”, we mean anything sexual)</a:t>
            </a:r>
            <a:endParaRPr lang="en-US" sz="3200" dirty="0"/>
          </a:p>
        </p:txBody>
      </p:sp>
      <p:sp>
        <p:nvSpPr>
          <p:cNvPr id="3" name="Content Placeholder 2"/>
          <p:cNvSpPr>
            <a:spLocks noGrp="1"/>
          </p:cNvSpPr>
          <p:nvPr>
            <p:ph sz="half" idx="1"/>
          </p:nvPr>
        </p:nvSpPr>
        <p:spPr/>
        <p:txBody>
          <a:bodyPr/>
          <a:lstStyle/>
          <a:p>
            <a:pPr>
              <a:buFont typeface="Wingdings" panose="05000000000000000000" pitchFamily="2" charset="2"/>
              <a:buChar char="q"/>
            </a:pPr>
            <a:r>
              <a:rPr lang="en-US" dirty="0" smtClean="0"/>
              <a:t>Consent</a:t>
            </a:r>
          </a:p>
          <a:p>
            <a:pPr>
              <a:buFont typeface="Wingdings" panose="05000000000000000000" pitchFamily="2" charset="2"/>
              <a:buChar char="q"/>
            </a:pPr>
            <a:r>
              <a:rPr lang="en-US" dirty="0" smtClean="0"/>
              <a:t>Protection</a:t>
            </a:r>
          </a:p>
          <a:p>
            <a:pPr>
              <a:buFont typeface="Wingdings" panose="05000000000000000000" pitchFamily="2" charset="2"/>
              <a:buChar char="q"/>
            </a:pPr>
            <a:r>
              <a:rPr lang="en-US" dirty="0" smtClean="0"/>
              <a:t>Privacy</a:t>
            </a:r>
          </a:p>
          <a:p>
            <a:pPr>
              <a:buFont typeface="Wingdings" panose="05000000000000000000" pitchFamily="2" charset="2"/>
              <a:buChar char="q"/>
            </a:pPr>
            <a:r>
              <a:rPr lang="en-US" dirty="0" smtClean="0"/>
              <a:t>Safe</a:t>
            </a:r>
          </a:p>
          <a:p>
            <a:pPr>
              <a:buFont typeface="Wingdings" panose="05000000000000000000" pitchFamily="2" charset="2"/>
              <a:buChar char="q"/>
            </a:pPr>
            <a:r>
              <a:rPr lang="en-US" dirty="0" smtClean="0"/>
              <a:t>Communication</a:t>
            </a:r>
          </a:p>
          <a:p>
            <a:pPr>
              <a:buFont typeface="Wingdings" panose="05000000000000000000" pitchFamily="2" charset="2"/>
              <a:buChar char="q"/>
            </a:pPr>
            <a:r>
              <a:rPr lang="en-US" dirty="0" smtClean="0"/>
              <a:t>Doctor</a:t>
            </a:r>
          </a:p>
          <a:p>
            <a:pPr>
              <a:buFont typeface="Wingdings" panose="05000000000000000000" pitchFamily="2" charset="2"/>
              <a:buChar char="q"/>
            </a:pPr>
            <a:r>
              <a:rPr lang="en-US" dirty="0" smtClean="0"/>
              <a:t>Decisions</a:t>
            </a:r>
          </a:p>
          <a:p>
            <a:pPr>
              <a:buFont typeface="Wingdings" panose="05000000000000000000" pitchFamily="2" charset="2"/>
              <a:buChar char="q"/>
            </a:pPr>
            <a:r>
              <a:rPr lang="en-US" dirty="0" smtClean="0"/>
              <a:t>Plan for the “What if’s?”</a:t>
            </a:r>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419305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background…</a:t>
            </a:r>
            <a:endParaRPr lang="en-US" dirty="0"/>
          </a:p>
        </p:txBody>
      </p:sp>
      <p:sp>
        <p:nvSpPr>
          <p:cNvPr id="3" name="Content Placeholder 2"/>
          <p:cNvSpPr>
            <a:spLocks noGrp="1"/>
          </p:cNvSpPr>
          <p:nvPr>
            <p:ph idx="1"/>
          </p:nvPr>
        </p:nvSpPr>
        <p:spPr/>
        <p:txBody>
          <a:bodyPr/>
          <a:lstStyle/>
          <a:p>
            <a:r>
              <a:rPr lang="en-US" dirty="0" smtClean="0"/>
              <a:t>I have been a teacher for 27 years, first in the classroom, then Resource and then onto Special Education.</a:t>
            </a:r>
          </a:p>
          <a:p>
            <a:r>
              <a:rPr lang="en-US" dirty="0" smtClean="0"/>
              <a:t>For the last ten years, I have been working in a regional position in the Strait Region working with teachers supporting students with Autism, Intellectual Disabilities and other disabilities.</a:t>
            </a:r>
          </a:p>
          <a:p>
            <a:r>
              <a:rPr lang="en-US" dirty="0" smtClean="0"/>
              <a:t>My passion for educating students in the area of sexuality grew out of a need to support teachers and students who were struggling trying to create the appropriate programming.</a:t>
            </a:r>
          </a:p>
          <a:p>
            <a:r>
              <a:rPr lang="en-US" dirty="0" smtClean="0"/>
              <a:t>My work is taken from a variety of sources and you can reference that at the end of the PowerPoint.</a:t>
            </a:r>
            <a:endParaRPr lang="en-US" dirty="0"/>
          </a:p>
        </p:txBody>
      </p:sp>
    </p:spTree>
    <p:extLst>
      <p:ext uri="{BB962C8B-B14F-4D97-AF65-F5344CB8AC3E}">
        <p14:creationId xmlns:p14="http://schemas.microsoft.com/office/powerpoint/2010/main" val="2653647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What to do when you are </a:t>
            </a:r>
            <a:r>
              <a:rPr lang="en-US" dirty="0" smtClean="0"/>
              <a:t>Teaching </a:t>
            </a:r>
            <a:r>
              <a:rPr lang="en-US" dirty="0" err="1" smtClean="0"/>
              <a:t>Doin</a:t>
            </a:r>
            <a:r>
              <a:rPr lang="en-US" dirty="0"/>
              <a:t>’ it</a:t>
            </a:r>
            <a:br>
              <a:rPr lang="en-US" dirty="0"/>
            </a:br>
            <a:r>
              <a:rPr lang="en-US" sz="3600" dirty="0"/>
              <a:t>(and by “it”, we </a:t>
            </a:r>
            <a:r>
              <a:rPr lang="en-US" sz="3600" dirty="0" smtClean="0"/>
              <a:t>still mean </a:t>
            </a:r>
            <a:r>
              <a:rPr lang="en-US" sz="3600" dirty="0"/>
              <a:t>anything sexual)</a:t>
            </a:r>
          </a:p>
        </p:txBody>
      </p:sp>
      <p:sp>
        <p:nvSpPr>
          <p:cNvPr id="3" name="Content Placeholder 2"/>
          <p:cNvSpPr>
            <a:spLocks noGrp="1"/>
          </p:cNvSpPr>
          <p:nvPr>
            <p:ph sz="half" idx="1"/>
          </p:nvPr>
        </p:nvSpPr>
        <p:spPr/>
        <p:txBody>
          <a:bodyPr/>
          <a:lstStyle/>
          <a:p>
            <a:pPr>
              <a:buFont typeface="Wingdings" panose="05000000000000000000" pitchFamily="2" charset="2"/>
              <a:buChar char="q"/>
            </a:pPr>
            <a:r>
              <a:rPr lang="en-US" dirty="0" smtClean="0"/>
              <a:t>Teaching about consent</a:t>
            </a:r>
          </a:p>
          <a:p>
            <a:pPr>
              <a:buFont typeface="Wingdings" panose="05000000000000000000" pitchFamily="2" charset="2"/>
              <a:buChar char="q"/>
            </a:pPr>
            <a:r>
              <a:rPr lang="en-US" dirty="0" smtClean="0"/>
              <a:t>Teaching Strategies for safe sex</a:t>
            </a:r>
          </a:p>
          <a:p>
            <a:pPr>
              <a:buFont typeface="Wingdings" panose="05000000000000000000" pitchFamily="2" charset="2"/>
              <a:buChar char="q"/>
            </a:pPr>
            <a:r>
              <a:rPr lang="en-US" dirty="0" smtClean="0"/>
              <a:t>Teaching about privacy</a:t>
            </a:r>
          </a:p>
          <a:p>
            <a:pPr>
              <a:buFont typeface="Wingdings" panose="05000000000000000000" pitchFamily="2" charset="2"/>
              <a:buChar char="q"/>
            </a:pPr>
            <a:r>
              <a:rPr lang="en-US" dirty="0" smtClean="0"/>
              <a:t>Teaching about being safe</a:t>
            </a:r>
          </a:p>
          <a:p>
            <a:pPr>
              <a:buFont typeface="Wingdings" panose="05000000000000000000" pitchFamily="2" charset="2"/>
              <a:buChar char="q"/>
            </a:pPr>
            <a:r>
              <a:rPr lang="en-US" dirty="0" smtClean="0"/>
              <a:t>Teaching communication</a:t>
            </a:r>
          </a:p>
          <a:p>
            <a:pPr>
              <a:buFont typeface="Wingdings" panose="05000000000000000000" pitchFamily="2" charset="2"/>
              <a:buChar char="q"/>
            </a:pPr>
            <a:r>
              <a:rPr lang="en-US" dirty="0" smtClean="0"/>
              <a:t>Teaching about medical health</a:t>
            </a:r>
          </a:p>
          <a:p>
            <a:pPr>
              <a:buFont typeface="Wingdings" panose="05000000000000000000" pitchFamily="2" charset="2"/>
              <a:buChar char="q"/>
            </a:pPr>
            <a:r>
              <a:rPr lang="en-US" dirty="0" smtClean="0"/>
              <a:t>Teaching about values</a:t>
            </a:r>
          </a:p>
          <a:p>
            <a:pPr>
              <a:buFont typeface="Wingdings" panose="05000000000000000000" pitchFamily="2" charset="2"/>
              <a:buChar char="q"/>
            </a:pPr>
            <a:r>
              <a:rPr lang="en-US" dirty="0" smtClean="0"/>
              <a:t>Teaching problem solving</a:t>
            </a:r>
          </a:p>
          <a:p>
            <a:pPr>
              <a:buFont typeface="Wingdings" panose="05000000000000000000" pitchFamily="2" charset="2"/>
              <a:buChar char="q"/>
            </a:pPr>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940346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sex? </a:t>
            </a:r>
            <a:endParaRPr lang="en-US" dirty="0"/>
          </a:p>
        </p:txBody>
      </p:sp>
      <p:sp>
        <p:nvSpPr>
          <p:cNvPr id="3" name="Content Placeholder 2"/>
          <p:cNvSpPr>
            <a:spLocks noGrp="1"/>
          </p:cNvSpPr>
          <p:nvPr>
            <p:ph sz="half" idx="1"/>
          </p:nvPr>
        </p:nvSpPr>
        <p:spPr/>
        <p:txBody>
          <a:bodyPr>
            <a:normAutofit/>
          </a:bodyPr>
          <a:lstStyle/>
          <a:p>
            <a:r>
              <a:rPr lang="en-US" dirty="0" smtClean="0"/>
              <a:t>What is important in sexuality education?</a:t>
            </a:r>
          </a:p>
          <a:p>
            <a:r>
              <a:rPr lang="en-US" dirty="0" smtClean="0"/>
              <a:t>What does a sexually healthy adult look like?</a:t>
            </a:r>
          </a:p>
          <a:p>
            <a:r>
              <a:rPr lang="en-US" dirty="0" smtClean="0"/>
              <a:t>Is it more than penises, vaginas and intercourse?</a:t>
            </a:r>
          </a:p>
          <a:p>
            <a:r>
              <a:rPr lang="en-US" dirty="0" smtClean="0"/>
              <a:t> How do your own values impact how you teach sexuality education?</a:t>
            </a:r>
          </a:p>
          <a:p>
            <a:r>
              <a:rPr lang="en-US" dirty="0" smtClean="0"/>
              <a:t>What is “sexuality education</a:t>
            </a:r>
            <a:r>
              <a:rPr lang="en-US" dirty="0"/>
              <a:t>”? </a:t>
            </a:r>
            <a:r>
              <a:rPr lang="en-US" dirty="0" smtClean="0"/>
              <a:t>It is more that putting a penis into a </a:t>
            </a:r>
            <a:r>
              <a:rPr lang="en-US" dirty="0"/>
              <a:t>vagina.</a:t>
            </a:r>
          </a:p>
          <a:p>
            <a:endParaRPr lang="en-US" dirty="0"/>
          </a:p>
        </p:txBody>
      </p:sp>
      <p:sp>
        <p:nvSpPr>
          <p:cNvPr id="4" name="Content Placeholder 3"/>
          <p:cNvSpPr>
            <a:spLocks noGrp="1"/>
          </p:cNvSpPr>
          <p:nvPr>
            <p:ph sz="half" idx="2"/>
          </p:nvPr>
        </p:nvSpPr>
        <p:spPr/>
        <p:txBody>
          <a:bodyPr>
            <a:normAutofit/>
          </a:bodyPr>
          <a:lstStyle/>
          <a:p>
            <a:r>
              <a:rPr lang="en-US" dirty="0" smtClean="0"/>
              <a:t>Individual Responses:</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38330484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Personalizing Teaching Tools</a:t>
            </a:r>
            <a:endParaRPr lang="en-US" dirty="0"/>
          </a:p>
        </p:txBody>
      </p:sp>
      <p:sp>
        <p:nvSpPr>
          <p:cNvPr id="3" name="Content Placeholder 2"/>
          <p:cNvSpPr>
            <a:spLocks noGrp="1"/>
          </p:cNvSpPr>
          <p:nvPr>
            <p:ph idx="1"/>
          </p:nvPr>
        </p:nvSpPr>
        <p:spPr/>
        <p:txBody>
          <a:bodyPr/>
          <a:lstStyle/>
          <a:p>
            <a:endParaRPr lang="en-US" dirty="0" smtClean="0"/>
          </a:p>
          <a:p>
            <a:r>
              <a:rPr lang="en-US" dirty="0" smtClean="0"/>
              <a:t>We know that our students require a discrete analysis of a step by step process for many routines.</a:t>
            </a:r>
            <a:endParaRPr lang="en-US" dirty="0"/>
          </a:p>
          <a:p>
            <a:pPr>
              <a:buFont typeface="Wingdings" panose="05000000000000000000" pitchFamily="2" charset="2"/>
              <a:buChar char="§"/>
            </a:pPr>
            <a:r>
              <a:rPr lang="en-US" dirty="0" smtClean="0"/>
              <a:t>Consider that we need to create personalized tool for our learners as the generic ones sometimes don’t work. </a:t>
            </a:r>
            <a:endParaRPr lang="en-US" dirty="0"/>
          </a:p>
          <a:p>
            <a:pPr>
              <a:buFont typeface="Wingdings" panose="05000000000000000000" pitchFamily="2" charset="2"/>
              <a:buChar char="§"/>
            </a:pPr>
            <a:r>
              <a:rPr lang="en-US" dirty="0" smtClean="0"/>
              <a:t>We use hand washing visual schedules, bathroom routines etc.</a:t>
            </a:r>
          </a:p>
          <a:p>
            <a:pPr>
              <a:buFont typeface="Wingdings" panose="05000000000000000000" pitchFamily="2" charset="2"/>
              <a:buChar char="§"/>
            </a:pPr>
            <a:r>
              <a:rPr lang="en-US" dirty="0" smtClean="0"/>
              <a:t>Perhaps our students need more of these types of visuals that are individualized to suit their needs.</a:t>
            </a:r>
          </a:p>
        </p:txBody>
      </p:sp>
    </p:spTree>
    <p:extLst>
      <p:ext uri="{BB962C8B-B14F-4D97-AF65-F5344CB8AC3E}">
        <p14:creationId xmlns:p14="http://schemas.microsoft.com/office/powerpoint/2010/main" val="4551789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Generic example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93013" y="2735044"/>
            <a:ext cx="4382112" cy="3124636"/>
          </a:xfrm>
        </p:spPr>
      </p:pic>
    </p:spTree>
    <p:extLst>
      <p:ext uri="{BB962C8B-B14F-4D97-AF65-F5344CB8AC3E}">
        <p14:creationId xmlns:p14="http://schemas.microsoft.com/office/powerpoint/2010/main" val="24936196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Penis by any other name…</a:t>
            </a:r>
            <a:endParaRPr lang="en-US" dirty="0"/>
          </a:p>
        </p:txBody>
      </p:sp>
      <p:sp>
        <p:nvSpPr>
          <p:cNvPr id="3" name="Content Placeholder 2"/>
          <p:cNvSpPr>
            <a:spLocks noGrp="1"/>
          </p:cNvSpPr>
          <p:nvPr>
            <p:ph idx="1"/>
          </p:nvPr>
        </p:nvSpPr>
        <p:spPr/>
        <p:txBody>
          <a:bodyPr/>
          <a:lstStyle/>
          <a:p>
            <a:r>
              <a:rPr lang="en-US" dirty="0" smtClean="0"/>
              <a:t>We need to think about activities for teaching anatomically correct language. This starts at 16 months of age. </a:t>
            </a:r>
          </a:p>
          <a:p>
            <a:r>
              <a:rPr lang="en-US" dirty="0" smtClean="0"/>
              <a:t>Our students need the appropriate terms for their visits to doctors and nurses. Think about the need for appropriate terms if they have been abused. </a:t>
            </a:r>
          </a:p>
          <a:p>
            <a:endParaRPr lang="en-US" b="1"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4118" y="4175773"/>
            <a:ext cx="4095482" cy="2044723"/>
          </a:xfrm>
          <a:prstGeom prst="rect">
            <a:avLst/>
          </a:prstGeom>
        </p:spPr>
      </p:pic>
    </p:spTree>
    <p:extLst>
      <p:ext uri="{BB962C8B-B14F-4D97-AF65-F5344CB8AC3E}">
        <p14:creationId xmlns:p14="http://schemas.microsoft.com/office/powerpoint/2010/main" val="3121818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Male  and Female Samples</a:t>
            </a:r>
            <a:endParaRPr lang="en-US" dirty="0"/>
          </a:p>
        </p:txBody>
      </p:sp>
      <p:sp>
        <p:nvSpPr>
          <p:cNvPr id="3" name="Content Placeholder 2"/>
          <p:cNvSpPr>
            <a:spLocks noGrp="1"/>
          </p:cNvSpPr>
          <p:nvPr>
            <p:ph idx="1"/>
          </p:nvPr>
        </p:nvSpPr>
        <p:spPr/>
        <p:txBody>
          <a:bodyPr/>
          <a:lstStyle/>
          <a:p>
            <a:r>
              <a:rPr lang="en-US" dirty="0" smtClean="0">
                <a:hlinkClick r:id="rId3" action="ppaction://hlinkfile"/>
              </a:rPr>
              <a:t>Male reproductive Page</a:t>
            </a:r>
            <a:endParaRPr lang="en-US" dirty="0" smtClean="0"/>
          </a:p>
          <a:p>
            <a:r>
              <a:rPr lang="en-US" dirty="0" smtClean="0">
                <a:hlinkClick r:id="rId4" action="ppaction://hlinkfile"/>
              </a:rPr>
              <a:t>Female</a:t>
            </a:r>
            <a:endParaRPr lang="en-US" dirty="0" smtClean="0"/>
          </a:p>
          <a:p>
            <a:r>
              <a:rPr lang="en-US" dirty="0" smtClean="0"/>
              <a:t>There is more information contained in Isabelle </a:t>
            </a:r>
            <a:r>
              <a:rPr lang="en-US" dirty="0" err="1" smtClean="0"/>
              <a:t>Hénault’s</a:t>
            </a:r>
            <a:r>
              <a:rPr lang="en-US" dirty="0" smtClean="0"/>
              <a:t> book, </a:t>
            </a:r>
            <a:r>
              <a:rPr lang="en-US" u="sng" dirty="0" smtClean="0"/>
              <a:t>Asperger’s Syndrome and Sexuality: From Adolescence Through Adulthood</a:t>
            </a:r>
            <a:r>
              <a:rPr lang="en-US" dirty="0" smtClean="0"/>
              <a:t> (2006)</a:t>
            </a:r>
          </a:p>
          <a:p>
            <a:r>
              <a:rPr lang="en-US" dirty="0" smtClean="0">
                <a:hlinkClick r:id="rId5" action="ppaction://hlinkfile"/>
              </a:rPr>
              <a:t>Asperger's Syndrome and Sexuality, 2006, </a:t>
            </a:r>
            <a:r>
              <a:rPr lang="en-US" dirty="0" err="1" smtClean="0">
                <a:hlinkClick r:id="rId5" action="ppaction://hlinkfile"/>
              </a:rPr>
              <a:t>Hénault</a:t>
            </a:r>
            <a:r>
              <a:rPr lang="en-US" dirty="0" smtClean="0">
                <a:hlinkClick r:id="rId5" action="ppaction://hlinkfile"/>
              </a:rPr>
              <a:t>,</a:t>
            </a:r>
            <a:endParaRPr lang="en-US" dirty="0" smtClean="0"/>
          </a:p>
          <a:p>
            <a:r>
              <a:rPr lang="en-US" dirty="0" smtClean="0"/>
              <a:t>Try this website:</a:t>
            </a:r>
          </a:p>
          <a:p>
            <a:r>
              <a:rPr lang="en-US" dirty="0">
                <a:hlinkClick r:id="rId6"/>
              </a:rPr>
              <a:t>https://teachingsexualhealth.ca</a:t>
            </a:r>
            <a:r>
              <a:rPr lang="en-US" dirty="0" smtClean="0">
                <a:hlinkClick r:id="rId6"/>
              </a:rPr>
              <a:t>/</a:t>
            </a:r>
            <a:endParaRPr lang="en-US" dirty="0" smtClean="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713061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Role of Self-Pleasure</a:t>
            </a:r>
            <a:endParaRPr lang="en-US" dirty="0"/>
          </a:p>
        </p:txBody>
      </p:sp>
      <p:sp>
        <p:nvSpPr>
          <p:cNvPr id="3" name="Content Placeholder 2"/>
          <p:cNvSpPr>
            <a:spLocks noGrp="1"/>
          </p:cNvSpPr>
          <p:nvPr>
            <p:ph idx="1"/>
          </p:nvPr>
        </p:nvSpPr>
        <p:spPr/>
        <p:txBody>
          <a:bodyPr/>
          <a:lstStyle/>
          <a:p>
            <a:r>
              <a:rPr lang="en-US" dirty="0" smtClean="0"/>
              <a:t>Masturbation is a normal activity and is to be done in a private place.</a:t>
            </a:r>
          </a:p>
          <a:p>
            <a:r>
              <a:rPr lang="en-US" dirty="0" smtClean="0"/>
              <a:t>It is not our job as educators to teach students how to masturbate. However, it is our job to assist them in getting support with their doctor or a health nurse. </a:t>
            </a:r>
          </a:p>
          <a:p>
            <a:r>
              <a:rPr lang="en-US" dirty="0" smtClean="0"/>
              <a:t>For our students on the spectrum, in terms of their theory of mind, they assume if they can’t see you, then the reverse is true.</a:t>
            </a:r>
          </a:p>
          <a:p>
            <a:r>
              <a:rPr lang="en-US" dirty="0" smtClean="0"/>
              <a:t>Let’s think about the steps a student would need….</a:t>
            </a:r>
          </a:p>
          <a:p>
            <a:r>
              <a:rPr lang="en-US" dirty="0" smtClean="0"/>
              <a:t>Lots </a:t>
            </a:r>
            <a:r>
              <a:rPr lang="en-US" dirty="0"/>
              <a:t>of resources </a:t>
            </a:r>
            <a:r>
              <a:rPr lang="en-US" dirty="0" smtClean="0"/>
              <a:t>available-David </a:t>
            </a:r>
            <a:r>
              <a:rPr lang="en-US" dirty="0" err="1" smtClean="0"/>
              <a:t>Hingsburger</a:t>
            </a:r>
            <a:r>
              <a:rPr lang="en-US" dirty="0" smtClean="0"/>
              <a:t> and Diverse City Press</a:t>
            </a:r>
            <a:endParaRPr lang="en-US" dirty="0"/>
          </a:p>
          <a:p>
            <a:r>
              <a:rPr lang="en-US" dirty="0" smtClean="0"/>
              <a:t>Sample: </a:t>
            </a:r>
            <a:r>
              <a:rPr lang="en-US" dirty="0" smtClean="0">
                <a:hlinkClick r:id="rId3" action="ppaction://hlinkfile"/>
              </a:rPr>
              <a:t>Masturbation Social Story</a:t>
            </a:r>
            <a:endParaRPr lang="en-US" dirty="0"/>
          </a:p>
        </p:txBody>
      </p:sp>
    </p:spTree>
    <p:extLst>
      <p:ext uri="{BB962C8B-B14F-4D97-AF65-F5344CB8AC3E}">
        <p14:creationId xmlns:p14="http://schemas.microsoft.com/office/powerpoint/2010/main" val="13574526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Privacy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Identify the importance of privacy and sexual health with learners with intellectual disabilities.</a:t>
            </a:r>
          </a:p>
          <a:p>
            <a:pPr>
              <a:buFont typeface="Wingdings" panose="05000000000000000000" pitchFamily="2" charset="2"/>
              <a:buChar char="q"/>
            </a:pPr>
            <a:r>
              <a:rPr lang="en-US" dirty="0" smtClean="0"/>
              <a:t>Explain how learning about privacy can reduce the risk of experiencing sexual trauma.</a:t>
            </a:r>
          </a:p>
          <a:p>
            <a:pPr>
              <a:buFont typeface="Wingdings" panose="05000000000000000000" pitchFamily="2" charset="2"/>
              <a:buChar char="q"/>
            </a:pPr>
            <a:r>
              <a:rPr lang="en-US" dirty="0" smtClean="0"/>
              <a:t>Describe the risks of a person engaging in sexual behaviors publicly.</a:t>
            </a:r>
          </a:p>
          <a:p>
            <a:pPr>
              <a:buFont typeface="Wingdings" panose="05000000000000000000" pitchFamily="2" charset="2"/>
              <a:buChar char="q"/>
            </a:pPr>
            <a:r>
              <a:rPr lang="en-US" dirty="0" smtClean="0"/>
              <a:t>Distinguish private and public conversations, body parts, activities and locations.</a:t>
            </a:r>
            <a:endParaRPr lang="en-US" dirty="0"/>
          </a:p>
        </p:txBody>
      </p:sp>
    </p:spTree>
    <p:extLst>
      <p:ext uri="{BB962C8B-B14F-4D97-AF65-F5344CB8AC3E}">
        <p14:creationId xmlns:p14="http://schemas.microsoft.com/office/powerpoint/2010/main" val="39548444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Privacy</a:t>
            </a:r>
            <a:endParaRPr lang="en-US" dirty="0"/>
          </a:p>
        </p:txBody>
      </p:sp>
      <p:sp>
        <p:nvSpPr>
          <p:cNvPr id="3" name="Content Placeholder 2"/>
          <p:cNvSpPr>
            <a:spLocks noGrp="1"/>
          </p:cNvSpPr>
          <p:nvPr>
            <p:ph idx="1"/>
          </p:nvPr>
        </p:nvSpPr>
        <p:spPr/>
        <p:txBody>
          <a:bodyPr/>
          <a:lstStyle/>
          <a:p>
            <a:r>
              <a:rPr lang="en-US" b="1" u="sng" dirty="0" smtClean="0"/>
              <a:t>Learner Outcomes:</a:t>
            </a:r>
          </a:p>
          <a:p>
            <a:pPr>
              <a:buFont typeface="Wingdings" panose="05000000000000000000" pitchFamily="2" charset="2"/>
              <a:buChar char="q"/>
            </a:pPr>
            <a:r>
              <a:rPr lang="en-US" dirty="0" smtClean="0"/>
              <a:t>Distinguish between private and pubic body parts, activities, conversations and locations.</a:t>
            </a:r>
          </a:p>
          <a:p>
            <a:pPr>
              <a:buFont typeface="Wingdings" panose="05000000000000000000" pitchFamily="2" charset="2"/>
              <a:buChar char="q"/>
            </a:pPr>
            <a:r>
              <a:rPr lang="en-US" dirty="0" smtClean="0"/>
              <a:t>Recognize that “all bodies are private and some parts are special.”</a:t>
            </a:r>
          </a:p>
          <a:p>
            <a:pPr>
              <a:buFont typeface="Wingdings" panose="05000000000000000000" pitchFamily="2" charset="2"/>
              <a:buChar char="q"/>
            </a:pPr>
            <a:r>
              <a:rPr lang="en-US" dirty="0" smtClean="0"/>
              <a:t>Recognize that everyone has the right to privacy, including personal spaces, bodily anatomy and private personal information.</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21218781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Privacy</a:t>
            </a:r>
            <a:endParaRPr lang="en-US" dirty="0"/>
          </a:p>
        </p:txBody>
      </p:sp>
      <p:sp>
        <p:nvSpPr>
          <p:cNvPr id="3" name="Content Placeholder 2"/>
          <p:cNvSpPr>
            <a:spLocks noGrp="1"/>
          </p:cNvSpPr>
          <p:nvPr>
            <p:ph idx="1"/>
          </p:nvPr>
        </p:nvSpPr>
        <p:spPr/>
        <p:txBody>
          <a:bodyPr/>
          <a:lstStyle/>
          <a:p>
            <a:r>
              <a:rPr lang="en-US" dirty="0" smtClean="0"/>
              <a:t>Privacy is a social skill that is typically learned through modelling and reinforcement; however, persons with Intellectual Disabilities (ID’s) may not have many opportunities to internalize this message.</a:t>
            </a:r>
          </a:p>
          <a:p>
            <a:r>
              <a:rPr lang="en-US" dirty="0" smtClean="0"/>
              <a:t>We need to be teaching privacy as it pertains to bodies, locations, conversation, and activities.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7563" y="4211391"/>
            <a:ext cx="4649273" cy="2125014"/>
          </a:xfrm>
          <a:prstGeom prst="rect">
            <a:avLst/>
          </a:prstGeom>
        </p:spPr>
      </p:pic>
    </p:spTree>
    <p:extLst>
      <p:ext uri="{BB962C8B-B14F-4D97-AF65-F5344CB8AC3E}">
        <p14:creationId xmlns:p14="http://schemas.microsoft.com/office/powerpoint/2010/main" val="2292420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Where Did I come from?</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655192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Public vs Private</a:t>
            </a:r>
            <a:endParaRPr lang="en-US" dirty="0"/>
          </a:p>
        </p:txBody>
      </p:sp>
      <p:sp>
        <p:nvSpPr>
          <p:cNvPr id="3" name="Content Placeholder 2"/>
          <p:cNvSpPr>
            <a:spLocks noGrp="1"/>
          </p:cNvSpPr>
          <p:nvPr>
            <p:ph idx="1"/>
          </p:nvPr>
        </p:nvSpPr>
        <p:spPr/>
        <p:txBody>
          <a:bodyPr/>
          <a:lstStyle/>
          <a:p>
            <a:r>
              <a:rPr lang="en-US" dirty="0" smtClean="0"/>
              <a:t>Public vs </a:t>
            </a:r>
            <a:r>
              <a:rPr lang="en-US" dirty="0"/>
              <a:t>P</a:t>
            </a:r>
            <a:r>
              <a:rPr lang="en-US" dirty="0" smtClean="0"/>
              <a:t>rivate activities are the place to begin. I have included some copies for you. This game and social story can be used a daily teaching tool. I also create personalized social stories that reference the same words in the stories.</a:t>
            </a:r>
          </a:p>
          <a:p>
            <a:r>
              <a:rPr lang="en-US" dirty="0" smtClean="0"/>
              <a:t>Privacy is a social skill that is learned through modelling and reinforcement. Unfortunately our students with ID’s, do not have many opportunities to do this as they are always with an adult. </a:t>
            </a:r>
          </a:p>
          <a:p>
            <a:r>
              <a:rPr lang="en-US" dirty="0" smtClean="0"/>
              <a:t>Teaching privacy allows a person to recognize and assert their rights.</a:t>
            </a:r>
          </a:p>
          <a:p>
            <a:r>
              <a:rPr lang="en-US" u="sng" dirty="0" smtClean="0"/>
              <a:t>One consequence</a:t>
            </a:r>
            <a:r>
              <a:rPr lang="en-US" dirty="0" smtClean="0"/>
              <a:t>: we learn that a person has been sexually assaulted.</a:t>
            </a:r>
          </a:p>
          <a:p>
            <a:r>
              <a:rPr lang="en-US" b="1" dirty="0"/>
              <a:t>“All the body is private and some parts are special.”</a:t>
            </a:r>
          </a:p>
          <a:p>
            <a:endParaRPr lang="en-US" dirty="0" smtClean="0"/>
          </a:p>
          <a:p>
            <a:endParaRPr lang="en-US" dirty="0"/>
          </a:p>
        </p:txBody>
      </p:sp>
    </p:spTree>
    <p:extLst>
      <p:ext uri="{BB962C8B-B14F-4D97-AF65-F5344CB8AC3E}">
        <p14:creationId xmlns:p14="http://schemas.microsoft.com/office/powerpoint/2010/main" val="2165032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Prevention</a:t>
            </a:r>
            <a:endParaRPr lang="en-US" dirty="0"/>
          </a:p>
        </p:txBody>
      </p:sp>
      <p:sp>
        <p:nvSpPr>
          <p:cNvPr id="3" name="Content Placeholder 2"/>
          <p:cNvSpPr>
            <a:spLocks noGrp="1"/>
          </p:cNvSpPr>
          <p:nvPr>
            <p:ph idx="1"/>
          </p:nvPr>
        </p:nvSpPr>
        <p:spPr/>
        <p:txBody>
          <a:bodyPr/>
          <a:lstStyle/>
          <a:p>
            <a:r>
              <a:rPr lang="en-US" dirty="0" smtClean="0"/>
              <a:t>Persons with ID’s are more likely to be ‘caught’ engaging in inappropriate sexual behaviours that their non-disabled peers, as they lack privacy and perform sexualized behaviours in public.</a:t>
            </a:r>
          </a:p>
          <a:p>
            <a:r>
              <a:rPr lang="en-US" dirty="0" smtClean="0"/>
              <a:t>Is a bedroom a private place? Bathroom? Bathroom at school?</a:t>
            </a:r>
          </a:p>
          <a:p>
            <a:r>
              <a:rPr lang="en-US" dirty="0" smtClean="0"/>
              <a:t>Private spaces? How do we replace the inappropriate behavior?</a:t>
            </a:r>
          </a:p>
          <a:p>
            <a:r>
              <a:rPr lang="en-US" dirty="0" smtClean="0"/>
              <a:t>Divide into small groups-Discuss the following:</a:t>
            </a:r>
          </a:p>
          <a:p>
            <a:r>
              <a:rPr lang="en-US" dirty="0" smtClean="0"/>
              <a:t>**Identify ways to modify the physical environment and the person providing help in order to create/maintain privacy in the person’s individuals routines (showering, bathing or toileting)</a:t>
            </a:r>
          </a:p>
          <a:p>
            <a:endParaRPr lang="en-US" dirty="0"/>
          </a:p>
        </p:txBody>
      </p:sp>
    </p:spTree>
    <p:extLst>
      <p:ext uri="{BB962C8B-B14F-4D97-AF65-F5344CB8AC3E}">
        <p14:creationId xmlns:p14="http://schemas.microsoft.com/office/powerpoint/2010/main" val="36348037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Creating Privacy</a:t>
            </a:r>
            <a:endParaRPr lang="en-US" dirty="0"/>
          </a:p>
        </p:txBody>
      </p:sp>
      <p:sp>
        <p:nvSpPr>
          <p:cNvPr id="3" name="Content Placeholder 2"/>
          <p:cNvSpPr>
            <a:spLocks noGrp="1"/>
          </p:cNvSpPr>
          <p:nvPr>
            <p:ph idx="1"/>
          </p:nvPr>
        </p:nvSpPr>
        <p:spPr/>
        <p:txBody>
          <a:bodyPr>
            <a:normAutofit/>
          </a:bodyPr>
          <a:lstStyle/>
          <a:p>
            <a:r>
              <a:rPr lang="en-US" sz="3200" dirty="0" smtClean="0"/>
              <a:t>Let’s talk about how we can support teacher assistants and teachers to increase a student’s privacy during a toileting routine.</a:t>
            </a:r>
          </a:p>
          <a:p>
            <a:pPr lvl="1"/>
            <a:r>
              <a:rPr lang="en-US" sz="3200" dirty="0" smtClean="0"/>
              <a:t>What types of environmental changes?</a:t>
            </a:r>
          </a:p>
          <a:p>
            <a:pPr lvl="1"/>
            <a:r>
              <a:rPr lang="en-US" sz="3200" dirty="0" smtClean="0"/>
              <a:t>What types of helper changes?</a:t>
            </a:r>
          </a:p>
          <a:p>
            <a:pPr lvl="1"/>
            <a:r>
              <a:rPr lang="en-US" sz="3200" dirty="0" smtClean="0"/>
              <a:t>Examples from the group…</a:t>
            </a:r>
          </a:p>
        </p:txBody>
      </p:sp>
    </p:spTree>
    <p:extLst>
      <p:ext uri="{BB962C8B-B14F-4D97-AF65-F5344CB8AC3E}">
        <p14:creationId xmlns:p14="http://schemas.microsoft.com/office/powerpoint/2010/main" val="18669944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Vs Private social stories</a:t>
            </a:r>
            <a:endParaRPr lang="en-US" dirty="0"/>
          </a:p>
        </p:txBody>
      </p:sp>
      <p:sp>
        <p:nvSpPr>
          <p:cNvPr id="3" name="Content Placeholder 2"/>
          <p:cNvSpPr>
            <a:spLocks noGrp="1"/>
          </p:cNvSpPr>
          <p:nvPr>
            <p:ph idx="1"/>
          </p:nvPr>
        </p:nvSpPr>
        <p:spPr/>
        <p:txBody>
          <a:bodyPr/>
          <a:lstStyle/>
          <a:p>
            <a:r>
              <a:rPr lang="en-US" dirty="0" smtClean="0"/>
              <a:t>My preference is to teach the generic social story and have them practice with the sorting game. I suggest introducing specific visuals that relate to their lives/situations to make it more meaningful.</a:t>
            </a:r>
          </a:p>
          <a:p>
            <a:r>
              <a:rPr lang="en-US" dirty="0" smtClean="0"/>
              <a:t>Generic sample: </a:t>
            </a:r>
            <a:r>
              <a:rPr lang="en-US" dirty="0" smtClean="0">
                <a:hlinkClick r:id="rId3" action="ppaction://hlinkfile"/>
              </a:rPr>
              <a:t>Public vs Private Social Story</a:t>
            </a:r>
            <a:endParaRPr lang="en-US" dirty="0" smtClean="0"/>
          </a:p>
          <a:p>
            <a:r>
              <a:rPr lang="en-US" dirty="0" smtClean="0"/>
              <a:t>Sorting Game: </a:t>
            </a:r>
            <a:r>
              <a:rPr lang="en-US" dirty="0" smtClean="0">
                <a:hlinkClick r:id="rId4" action="ppaction://hlinkfile"/>
              </a:rPr>
              <a:t>Sorting</a:t>
            </a:r>
            <a:endParaRPr lang="en-US" dirty="0" smtClean="0"/>
          </a:p>
          <a:p>
            <a:r>
              <a:rPr lang="en-US" dirty="0" smtClean="0"/>
              <a:t>Specific Story: </a:t>
            </a:r>
            <a:r>
              <a:rPr lang="en-US" dirty="0" smtClean="0">
                <a:hlinkClick r:id="rId5" action="ppaction://hlinkpres?slideindex=1&amp;slidetitle="/>
              </a:rPr>
              <a:t>John Doe 1</a:t>
            </a:r>
            <a:endParaRPr lang="en-US" dirty="0" smtClean="0"/>
          </a:p>
          <a:p>
            <a:r>
              <a:rPr lang="en-US" dirty="0" smtClean="0"/>
              <a:t>Specific Story: </a:t>
            </a:r>
            <a:r>
              <a:rPr lang="en-US" dirty="0" smtClean="0">
                <a:hlinkClick r:id="rId6" action="ppaction://hlinkpres?slideindex=1&amp;slidetitle="/>
              </a:rPr>
              <a:t>John Doe 2</a:t>
            </a:r>
            <a:endParaRPr lang="en-US" dirty="0" smtClean="0"/>
          </a:p>
          <a:p>
            <a:r>
              <a:rPr lang="en-US" dirty="0" smtClean="0"/>
              <a:t>Specific Story: </a:t>
            </a:r>
            <a:r>
              <a:rPr lang="en-US" dirty="0" smtClean="0">
                <a:hlinkClick r:id="rId7" action="ppaction://hlinkpres?slideindex=1&amp;slidetitle="/>
              </a:rPr>
              <a:t>John Doe 3</a:t>
            </a:r>
            <a:endParaRPr lang="en-US" dirty="0"/>
          </a:p>
        </p:txBody>
      </p:sp>
    </p:spTree>
    <p:extLst>
      <p:ext uri="{BB962C8B-B14F-4D97-AF65-F5344CB8AC3E}">
        <p14:creationId xmlns:p14="http://schemas.microsoft.com/office/powerpoint/2010/main" val="10262875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 am not an expert-my experience came out of necessity. A case was presented and I supported the school in creating to programming to match. The topic of sexuality or sexual behaviours, can scare people away and they don’t know where to start. Let’s start with public vs private and go from there.</a:t>
            </a:r>
          </a:p>
          <a:p>
            <a:endParaRPr lang="en-US" dirty="0" smtClean="0"/>
          </a:p>
          <a:p>
            <a:endParaRPr lang="en-US" dirty="0"/>
          </a:p>
        </p:txBody>
      </p:sp>
    </p:spTree>
    <p:extLst>
      <p:ext uri="{BB962C8B-B14F-4D97-AF65-F5344CB8AC3E}">
        <p14:creationId xmlns:p14="http://schemas.microsoft.com/office/powerpoint/2010/main" val="18313430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smtClean="0"/>
              <a:t>Martinello, E. (2017) </a:t>
            </a:r>
            <a:r>
              <a:rPr lang="en-US" i="1" dirty="0" smtClean="0"/>
              <a:t>Doing it Better</a:t>
            </a:r>
            <a:r>
              <a:rPr lang="en-US" dirty="0" smtClean="0"/>
              <a:t>. Sexual Health Nova </a:t>
            </a:r>
            <a:r>
              <a:rPr lang="en-US" dirty="0"/>
              <a:t>Scotia. </a:t>
            </a:r>
            <a:r>
              <a:rPr lang="en-US" dirty="0">
                <a:hlinkClick r:id="rId3"/>
              </a:rPr>
              <a:t>http://shns.ca</a:t>
            </a:r>
            <a:r>
              <a:rPr lang="en-US" dirty="0" smtClean="0">
                <a:hlinkClick r:id="rId3"/>
              </a:rPr>
              <a:t>/</a:t>
            </a:r>
            <a:endParaRPr lang="en-US" dirty="0" smtClean="0"/>
          </a:p>
          <a:p>
            <a:r>
              <a:rPr lang="en-US" dirty="0" err="1" smtClean="0"/>
              <a:t>Hénault</a:t>
            </a:r>
            <a:r>
              <a:rPr lang="en-US" dirty="0" smtClean="0"/>
              <a:t>, I. (2006</a:t>
            </a:r>
            <a:r>
              <a:rPr lang="en-US" i="1" dirty="0" smtClean="0"/>
              <a:t>) Asperger’s Syndrome and Sexuality; From adolescence through adulthood. </a:t>
            </a:r>
            <a:r>
              <a:rPr lang="en-US" dirty="0" smtClean="0"/>
              <a:t>London, UK: Kingsley Publishers.</a:t>
            </a:r>
          </a:p>
          <a:p>
            <a:r>
              <a:rPr lang="en-US" dirty="0" err="1" smtClean="0"/>
              <a:t>Dubin</a:t>
            </a:r>
            <a:r>
              <a:rPr lang="en-US" dirty="0" smtClean="0"/>
              <a:t>, N., </a:t>
            </a:r>
            <a:r>
              <a:rPr lang="en-US" dirty="0" err="1" smtClean="0"/>
              <a:t>Hénault</a:t>
            </a:r>
            <a:r>
              <a:rPr lang="en-US" dirty="0" smtClean="0"/>
              <a:t>, I. and Attwood, T. (2014) </a:t>
            </a:r>
            <a:r>
              <a:rPr lang="en-US" i="1" dirty="0" smtClean="0"/>
              <a:t>The Autism Spectrum, Sexuality and the Law.</a:t>
            </a:r>
          </a:p>
          <a:p>
            <a:r>
              <a:rPr lang="en-US" i="1" dirty="0" smtClean="0"/>
              <a:t>SETBC.org –website I have used for public vs private social stories.</a:t>
            </a:r>
          </a:p>
          <a:p>
            <a:r>
              <a:rPr lang="en-US" i="1" dirty="0">
                <a:hlinkClick r:id="rId4"/>
              </a:rPr>
              <a:t>http://diverse-city.com</a:t>
            </a:r>
            <a:r>
              <a:rPr lang="en-US" i="1" dirty="0" smtClean="0">
                <a:hlinkClick r:id="rId4"/>
              </a:rPr>
              <a:t>/</a:t>
            </a:r>
            <a:r>
              <a:rPr lang="en-US" i="1" dirty="0" smtClean="0"/>
              <a:t>   I order materials from this site and they work well. They are mainly used to support parents and work with the school health nurses.</a:t>
            </a:r>
          </a:p>
          <a:p>
            <a:endParaRPr lang="en-US" i="1" dirty="0"/>
          </a:p>
        </p:txBody>
      </p:sp>
    </p:spTree>
    <p:extLst>
      <p:ext uri="{BB962C8B-B14F-4D97-AF65-F5344CB8AC3E}">
        <p14:creationId xmlns:p14="http://schemas.microsoft.com/office/powerpoint/2010/main" val="25346589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Last Word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78333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Family Values Activity</a:t>
            </a:r>
            <a:endParaRPr lang="en-US" dirty="0"/>
          </a:p>
        </p:txBody>
      </p:sp>
      <p:sp>
        <p:nvSpPr>
          <p:cNvPr id="3" name="Content Placeholder 2"/>
          <p:cNvSpPr>
            <a:spLocks noGrp="1"/>
          </p:cNvSpPr>
          <p:nvPr>
            <p:ph sz="half" idx="1"/>
          </p:nvPr>
        </p:nvSpPr>
        <p:spPr/>
        <p:txBody>
          <a:bodyPr/>
          <a:lstStyle/>
          <a:p>
            <a:r>
              <a:rPr lang="en-US" dirty="0" smtClean="0"/>
              <a:t>List all the values you learned from your family regarding sexuality (specifically related to gender, sexual orientation/identity, relationships, and sexual activity).</a:t>
            </a:r>
          </a:p>
          <a:p>
            <a:r>
              <a:rPr lang="en-US" dirty="0" smtClean="0"/>
              <a:t>Recognize how your own experiences impact your values and influence how sexuality education is/not provided.</a:t>
            </a:r>
          </a:p>
          <a:p>
            <a:r>
              <a:rPr lang="en-US" dirty="0" smtClean="0"/>
              <a:t>Gender, Race and Ability</a:t>
            </a:r>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854632814"/>
              </p:ext>
            </p:extLst>
          </p:nvPr>
        </p:nvGraphicFramePr>
        <p:xfrm>
          <a:off x="5989638" y="2286000"/>
          <a:ext cx="4754562" cy="2595880"/>
        </p:xfrm>
        <a:graphic>
          <a:graphicData uri="http://schemas.openxmlformats.org/drawingml/2006/table">
            <a:tbl>
              <a:tblPr firstRow="1" bandRow="1">
                <a:tableStyleId>{5C22544A-7EE6-4342-B048-85BDC9FD1C3A}</a:tableStyleId>
              </a:tblPr>
              <a:tblGrid>
                <a:gridCol w="2377281">
                  <a:extLst>
                    <a:ext uri="{9D8B030D-6E8A-4147-A177-3AD203B41FA5}">
                      <a16:colId xmlns:a16="http://schemas.microsoft.com/office/drawing/2014/main" val="2828483295"/>
                    </a:ext>
                  </a:extLst>
                </a:gridCol>
                <a:gridCol w="2377281">
                  <a:extLst>
                    <a:ext uri="{9D8B030D-6E8A-4147-A177-3AD203B41FA5}">
                      <a16:colId xmlns:a16="http://schemas.microsoft.com/office/drawing/2014/main" val="3871640867"/>
                    </a:ext>
                  </a:extLst>
                </a:gridCol>
              </a:tblGrid>
              <a:tr h="370840">
                <a:tc>
                  <a:txBody>
                    <a:bodyPr/>
                    <a:lstStyle/>
                    <a:p>
                      <a:r>
                        <a:rPr lang="en-US" dirty="0" smtClean="0"/>
                        <a:t>Positive</a:t>
                      </a:r>
                      <a:endParaRPr lang="en-US" dirty="0"/>
                    </a:p>
                  </a:txBody>
                  <a:tcPr/>
                </a:tc>
                <a:tc>
                  <a:txBody>
                    <a:bodyPr/>
                    <a:lstStyle/>
                    <a:p>
                      <a:r>
                        <a:rPr lang="en-US" dirty="0" smtClean="0"/>
                        <a:t>Negative</a:t>
                      </a:r>
                      <a:endParaRPr lang="en-US" dirty="0"/>
                    </a:p>
                  </a:txBody>
                  <a:tcPr/>
                </a:tc>
                <a:extLst>
                  <a:ext uri="{0D108BD9-81ED-4DB2-BD59-A6C34878D82A}">
                    <a16:rowId xmlns:a16="http://schemas.microsoft.com/office/drawing/2014/main" val="2654372635"/>
                  </a:ext>
                </a:extLst>
              </a:tr>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2413136231"/>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3925830785"/>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3978510920"/>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4033628199"/>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2794327575"/>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3226995925"/>
                  </a:ext>
                </a:extLst>
              </a:tr>
            </a:tbl>
          </a:graphicData>
        </a:graphic>
      </p:graphicFrame>
    </p:spTree>
    <p:extLst>
      <p:ext uri="{BB962C8B-B14F-4D97-AF65-F5344CB8AC3E}">
        <p14:creationId xmlns:p14="http://schemas.microsoft.com/office/powerpoint/2010/main" val="406493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Stats…</a:t>
            </a:r>
            <a:endParaRPr lang="en-US" dirty="0"/>
          </a:p>
        </p:txBody>
      </p:sp>
      <p:sp>
        <p:nvSpPr>
          <p:cNvPr id="3" name="Content Placeholder 2"/>
          <p:cNvSpPr>
            <a:spLocks noGrp="1"/>
          </p:cNvSpPr>
          <p:nvPr>
            <p:ph idx="1"/>
          </p:nvPr>
        </p:nvSpPr>
        <p:spPr/>
        <p:txBody>
          <a:bodyPr/>
          <a:lstStyle/>
          <a:p>
            <a:r>
              <a:rPr lang="en-US" dirty="0" smtClean="0"/>
              <a:t>It is well documented that persons with intellectual disabilities (ID’s) experience sexual abuse at rates far more extreme than their peers without disabilities. </a:t>
            </a:r>
          </a:p>
          <a:p>
            <a:r>
              <a:rPr lang="en-US" dirty="0" smtClean="0"/>
              <a:t>Specifically, as many as 80% of women and 30% of men with intellectual disabilities experience sexual abuse before they are 18 years old. (Mahoney and Poling, 2011)</a:t>
            </a:r>
          </a:p>
          <a:p>
            <a:r>
              <a:rPr lang="en-US" dirty="0" smtClean="0"/>
              <a:t>The best solution to preventing sexualized violence among people with ID’s is to teach healthy relationship skills.</a:t>
            </a:r>
          </a:p>
          <a:p>
            <a:r>
              <a:rPr lang="en-US" dirty="0" smtClean="0"/>
              <a:t>We want persons with ID’s to be in healthy relationships with others and believe that all people are worthy and deserving of exploring their sexuality.</a:t>
            </a:r>
            <a:endParaRPr lang="en-US" dirty="0"/>
          </a:p>
        </p:txBody>
      </p:sp>
    </p:spTree>
    <p:extLst>
      <p:ext uri="{BB962C8B-B14F-4D97-AF65-F5344CB8AC3E}">
        <p14:creationId xmlns:p14="http://schemas.microsoft.com/office/powerpoint/2010/main" val="3828315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Risk Factors for experiencing Sexualized Violence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Self-Help Skills</a:t>
            </a:r>
          </a:p>
          <a:p>
            <a:pPr>
              <a:buFont typeface="Wingdings" panose="05000000000000000000" pitchFamily="2" charset="2"/>
              <a:buChar char="q"/>
            </a:pPr>
            <a:r>
              <a:rPr lang="en-US" dirty="0" smtClean="0"/>
              <a:t>Cognitive Development and Learning Opportunities</a:t>
            </a:r>
          </a:p>
          <a:p>
            <a:pPr>
              <a:buFont typeface="Wingdings" panose="05000000000000000000" pitchFamily="2" charset="2"/>
              <a:buChar char="q"/>
            </a:pPr>
            <a:r>
              <a:rPr lang="en-US" dirty="0" smtClean="0"/>
              <a:t>Social/Emotional Skills</a:t>
            </a:r>
          </a:p>
          <a:p>
            <a:pPr>
              <a:buFont typeface="Wingdings" panose="05000000000000000000" pitchFamily="2" charset="2"/>
              <a:buChar char="q"/>
            </a:pPr>
            <a:r>
              <a:rPr lang="en-US" dirty="0" smtClean="0"/>
              <a:t>Language and/or Communication Deficits</a:t>
            </a:r>
          </a:p>
          <a:p>
            <a:pPr>
              <a:buFont typeface="Wingdings" panose="05000000000000000000" pitchFamily="2" charset="2"/>
              <a:buChar char="q"/>
            </a:pPr>
            <a:r>
              <a:rPr lang="en-US" dirty="0" smtClean="0"/>
              <a:t>Compliance</a:t>
            </a:r>
          </a:p>
          <a:p>
            <a:pPr>
              <a:buFont typeface="Wingdings" panose="05000000000000000000" pitchFamily="2" charset="2"/>
              <a:buChar char="q"/>
            </a:pPr>
            <a:r>
              <a:rPr lang="en-US" dirty="0" smtClean="0"/>
              <a:t>Gender</a:t>
            </a:r>
            <a:endParaRPr lang="en-US" dirty="0"/>
          </a:p>
        </p:txBody>
      </p:sp>
    </p:spTree>
    <p:extLst>
      <p:ext uri="{BB962C8B-B14F-4D97-AF65-F5344CB8AC3E}">
        <p14:creationId xmlns:p14="http://schemas.microsoft.com/office/powerpoint/2010/main" val="3231791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Eugenics…</a:t>
            </a:r>
            <a:endParaRPr lang="en-US" dirty="0"/>
          </a:p>
        </p:txBody>
      </p:sp>
      <p:sp>
        <p:nvSpPr>
          <p:cNvPr id="3" name="Content Placeholder 2"/>
          <p:cNvSpPr>
            <a:spLocks noGrp="1"/>
          </p:cNvSpPr>
          <p:nvPr>
            <p:ph idx="1"/>
          </p:nvPr>
        </p:nvSpPr>
        <p:spPr/>
        <p:txBody>
          <a:bodyPr/>
          <a:lstStyle/>
          <a:p>
            <a:r>
              <a:rPr lang="en-US" dirty="0" smtClean="0"/>
              <a:t>The Legacy of Eugenics …</a:t>
            </a:r>
          </a:p>
          <a:p>
            <a:r>
              <a:rPr lang="en-US" dirty="0" smtClean="0"/>
              <a:t>Historically, the sexuality of disabled people was controlled through eugenics, </a:t>
            </a:r>
            <a:r>
              <a:rPr lang="en-US" dirty="0" err="1" smtClean="0"/>
              <a:t>ot</a:t>
            </a:r>
            <a:r>
              <a:rPr lang="en-US" dirty="0" smtClean="0"/>
              <a:t> the “systematic control of breeding.” People with disabilities were deemed unfit for procreation and were sterilized or institutionalized.</a:t>
            </a:r>
          </a:p>
          <a:p>
            <a:r>
              <a:rPr lang="en-US" dirty="0" smtClean="0"/>
              <a:t>British Columbia and Alberta had legislation to this effect, and Alberta practiced negative eugenics from 1929 until is was abolished in1972.</a:t>
            </a:r>
            <a:endParaRPr lang="en-US" dirty="0"/>
          </a:p>
          <a:p>
            <a:r>
              <a:rPr lang="en-US" dirty="0" smtClean="0"/>
              <a:t> </a:t>
            </a:r>
          </a:p>
          <a:p>
            <a:endParaRPr lang="en-US" dirty="0"/>
          </a:p>
          <a:p>
            <a:r>
              <a:rPr lang="en-US" dirty="0" smtClean="0"/>
              <a:t>Martinello,2017</a:t>
            </a:r>
          </a:p>
          <a:p>
            <a:endParaRPr lang="en-US" dirty="0" smtClean="0"/>
          </a:p>
        </p:txBody>
      </p:sp>
    </p:spTree>
    <p:extLst>
      <p:ext uri="{BB962C8B-B14F-4D97-AF65-F5344CB8AC3E}">
        <p14:creationId xmlns:p14="http://schemas.microsoft.com/office/powerpoint/2010/main" val="4106658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Myth or Fact?</a:t>
            </a:r>
            <a:endParaRPr lang="en-US" dirty="0"/>
          </a:p>
        </p:txBody>
      </p:sp>
      <p:sp>
        <p:nvSpPr>
          <p:cNvPr id="3" name="Content Placeholder 2"/>
          <p:cNvSpPr>
            <a:spLocks noGrp="1"/>
          </p:cNvSpPr>
          <p:nvPr>
            <p:ph idx="1"/>
          </p:nvPr>
        </p:nvSpPr>
        <p:spPr/>
        <p:txBody>
          <a:bodyPr/>
          <a:lstStyle/>
          <a:p>
            <a:pPr marL="0" indent="0" algn="ctr">
              <a:buNone/>
            </a:pPr>
            <a:r>
              <a:rPr lang="en-US" sz="6000" dirty="0" smtClean="0"/>
              <a:t>Some people are too delayed to benefit from education</a:t>
            </a:r>
            <a:r>
              <a:rPr lang="en-US" dirty="0" smtClean="0"/>
              <a:t>.</a:t>
            </a:r>
            <a:endParaRPr lang="en-US" dirty="0"/>
          </a:p>
        </p:txBody>
      </p:sp>
    </p:spTree>
    <p:extLst>
      <p:ext uri="{BB962C8B-B14F-4D97-AF65-F5344CB8AC3E}">
        <p14:creationId xmlns:p14="http://schemas.microsoft.com/office/powerpoint/2010/main" val="3409521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Myth or Fact?</a:t>
            </a:r>
            <a:endParaRPr lang="en-US" dirty="0"/>
          </a:p>
        </p:txBody>
      </p:sp>
      <p:sp>
        <p:nvSpPr>
          <p:cNvPr id="3" name="Content Placeholder 2"/>
          <p:cNvSpPr>
            <a:spLocks noGrp="1"/>
          </p:cNvSpPr>
          <p:nvPr>
            <p:ph idx="1"/>
          </p:nvPr>
        </p:nvSpPr>
        <p:spPr/>
        <p:txBody>
          <a:bodyPr/>
          <a:lstStyle/>
          <a:p>
            <a:pPr algn="ctr"/>
            <a:r>
              <a:rPr lang="en-US" sz="7200" dirty="0" smtClean="0"/>
              <a:t>People with intellectual disabilities are asexual or childlike.</a:t>
            </a:r>
            <a:endParaRPr lang="en-US" sz="7200" dirty="0"/>
          </a:p>
        </p:txBody>
      </p:sp>
    </p:spTree>
    <p:extLst>
      <p:ext uri="{BB962C8B-B14F-4D97-AF65-F5344CB8AC3E}">
        <p14:creationId xmlns:p14="http://schemas.microsoft.com/office/powerpoint/2010/main" val="28546272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1493</TotalTime>
  <Words>5839</Words>
  <Application>Microsoft Office PowerPoint</Application>
  <PresentationFormat>Widescreen</PresentationFormat>
  <Paragraphs>358</Paragraphs>
  <Slides>36</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Calibri</vt:lpstr>
      <vt:lpstr>Tw Cen MT</vt:lpstr>
      <vt:lpstr>Tw Cen MT Condensed</vt:lpstr>
      <vt:lpstr>Wingdings</vt:lpstr>
      <vt:lpstr>Wingdings 3</vt:lpstr>
      <vt:lpstr>Integral</vt:lpstr>
      <vt:lpstr>Healthy Sexuality Education and Sexual Violence Prevention for Persons with Intellectual Disabilities </vt:lpstr>
      <vt:lpstr>A little background…</vt:lpstr>
      <vt:lpstr>Where Did I come from?</vt:lpstr>
      <vt:lpstr>Family Values Activity</vt:lpstr>
      <vt:lpstr>Stats…</vt:lpstr>
      <vt:lpstr>Risk Factors for experiencing Sexualized Violence</vt:lpstr>
      <vt:lpstr>Eugenics…</vt:lpstr>
      <vt:lpstr>Myth or Fact?</vt:lpstr>
      <vt:lpstr>Myth or Fact?</vt:lpstr>
      <vt:lpstr>Myth or Fact?</vt:lpstr>
      <vt:lpstr>Myth or Fact?</vt:lpstr>
      <vt:lpstr>Myth or Fact?</vt:lpstr>
      <vt:lpstr>Myth or Fact?</vt:lpstr>
      <vt:lpstr>Myth or Fact?</vt:lpstr>
      <vt:lpstr>Myth or Fact?</vt:lpstr>
      <vt:lpstr> Anatomy &amp; Sexual Health</vt:lpstr>
      <vt:lpstr> Anatomy &amp; Sexual Health</vt:lpstr>
      <vt:lpstr> Anatomy &amp; Sexual Health</vt:lpstr>
      <vt:lpstr>What to do when you are Doin’ it (and by “it”, we mean anything sexual)</vt:lpstr>
      <vt:lpstr>What to do when you are Teaching Doin’ it (and by “it”, we still mean anything sexual)</vt:lpstr>
      <vt:lpstr>What is sex? </vt:lpstr>
      <vt:lpstr>Personalizing Teaching Tools</vt:lpstr>
      <vt:lpstr>One Generic example</vt:lpstr>
      <vt:lpstr>A Penis by any other name…</vt:lpstr>
      <vt:lpstr>Male  and Female Samples</vt:lpstr>
      <vt:lpstr>Role of Self-Pleasure</vt:lpstr>
      <vt:lpstr>Privacy</vt:lpstr>
      <vt:lpstr>Privacy</vt:lpstr>
      <vt:lpstr>Privacy</vt:lpstr>
      <vt:lpstr>Public vs Private</vt:lpstr>
      <vt:lpstr>Prevention</vt:lpstr>
      <vt:lpstr>Creating Privacy</vt:lpstr>
      <vt:lpstr>Public Vs Private social stories</vt:lpstr>
      <vt:lpstr>Conclusion</vt:lpstr>
      <vt:lpstr>Bibliography</vt:lpstr>
      <vt:lpstr>Last Word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Sexuality Education and Sexual Violence Prevention for Persons with Intellectual Disabilities</dc:title>
  <dc:creator>Owner</dc:creator>
  <cp:lastModifiedBy>Jeremy Foster</cp:lastModifiedBy>
  <cp:revision>112</cp:revision>
  <cp:lastPrinted>2018-02-16T12:44:20Z</cp:lastPrinted>
  <dcterms:created xsi:type="dcterms:W3CDTF">2017-12-15T19:03:57Z</dcterms:created>
  <dcterms:modified xsi:type="dcterms:W3CDTF">2018-11-21T15:03:59Z</dcterms:modified>
</cp:coreProperties>
</file>